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336" r:id="rId11"/>
    <p:sldId id="355" r:id="rId12"/>
    <p:sldId id="338" r:id="rId13"/>
    <p:sldId id="269" r:id="rId14"/>
    <p:sldId id="344" r:id="rId15"/>
    <p:sldId id="356" r:id="rId16"/>
    <p:sldId id="357" r:id="rId17"/>
    <p:sldId id="348" r:id="rId18"/>
    <p:sldId id="358" r:id="rId19"/>
    <p:sldId id="360" r:id="rId20"/>
    <p:sldId id="323" r:id="rId21"/>
    <p:sldId id="267" r:id="rId22"/>
    <p:sldId id="353" r:id="rId23"/>
    <p:sldId id="343" r:id="rId24"/>
    <p:sldId id="275" r:id="rId25"/>
    <p:sldId id="333" r:id="rId26"/>
    <p:sldId id="334" r:id="rId27"/>
    <p:sldId id="276" r:id="rId28"/>
    <p:sldId id="341" r:id="rId29"/>
    <p:sldId id="303" r:id="rId30"/>
    <p:sldId id="342" r:id="rId31"/>
    <p:sldId id="352" r:id="rId32"/>
    <p:sldId id="279" r:id="rId33"/>
    <p:sldId id="280" r:id="rId34"/>
    <p:sldId id="283" r:id="rId35"/>
  </p:sldIdLst>
  <p:sldSz cx="12192000" cy="6858000"/>
  <p:notesSz cx="7010400" cy="9296400"/>
  <p:embeddedFontLst>
    <p:embeddedFont>
      <p:font typeface="Calibri" panose="020F0502020204030204" pitchFamily="34" charset="0"/>
      <p:regular r:id="rId37"/>
      <p:bold r:id="rId38"/>
      <p:italic r:id="rId39"/>
      <p:boldItalic r:id="rId40"/>
    </p:embeddedFont>
    <p:embeddedFont>
      <p:font typeface="PT Serif" panose="020A0603040505020204" pitchFamily="18"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Source Sans Pro Semibold" panose="020B0603030403020204" pitchFamily="34" charset="0"/>
      <p:bold r:id="rId49"/>
      <p:boldItalic r:id="rId50"/>
    </p:embeddedFont>
    <p:embeddedFont>
      <p:font typeface="Source Sans Pro Semibold" panose="020B0603030403020204" pitchFamily="34" charset="0"/>
      <p:bold r:id="rId49"/>
      <p:boldItalic r:id="rId50"/>
    </p:embeddedFont>
  </p:embeddedFontLst>
  <p:custDataLst>
    <p:tags r:id="rId5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E5"/>
    <a:srgbClr val="FFFFFF"/>
    <a:srgbClr val="F9F9F9"/>
    <a:srgbClr val="FCF8E8"/>
    <a:srgbClr val="FCF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A05A1-EC18-7DB7-BCDB-3B0904F2EFC6}" v="395" dt="2022-03-22T15:39:34.356"/>
    <p1510:client id="{24BC702D-6B48-C616-32E0-C39C1B0B0721}" v="9" dt="2022-03-22T08:27:17.108"/>
    <p1510:client id="{51BBEAE0-DDA1-0435-AA7B-E3B3F4FE8ADD}" v="75" dt="2022-03-21T21:23:38.132"/>
    <p1510:client id="{632CF791-02D6-1856-7DE2-E8C33EF8D388}" v="682" dt="2022-03-22T18:37:59.340"/>
    <p1510:client id="{6792B936-5997-41FF-9132-74CFA4A2F780}" v="4185" dt="2022-03-22T17:48:29.862"/>
    <p1510:client id="{6A609E6D-3116-3E16-F414-426718992CAD}" v="275" dt="2022-03-21T23:40:35.274"/>
    <p1510:client id="{8ECB7763-2331-16D6-E9D3-4C8F962E284A}" v="121" dt="2022-03-22T16:15:59.882"/>
    <p1510:client id="{B279289B-7874-F75B-DAC2-F4B3A353269E}" v="1028" dt="2022-03-21T23:25:38.433"/>
    <p1510:client id="{CAD11799-19A8-DF87-A66C-AC9450A7D151}" v="148" dt="2022-03-21T19:03:04.534"/>
    <p1510:client id="{E9683B36-356A-251A-A7E5-5E651CC0E5E2}" v="3617" dt="2022-03-22T17:40:41.599"/>
  </p1510:revLst>
</p1510:revInfo>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74"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tags" Target="tags/tag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7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9591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7624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609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28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1998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81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877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2429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97" name="Google Shape;597;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9" name="Google Shape;18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20</a:t>
            </a:fld>
            <a:endParaRPr sz="1200">
              <a:latin typeface="Calibri"/>
              <a:ea typeface="Calibri"/>
              <a:cs typeface="Calibri"/>
              <a:sym typeface="Calibri"/>
            </a:endParaRPr>
          </a:p>
        </p:txBody>
      </p:sp>
    </p:spTree>
    <p:extLst>
      <p:ext uri="{BB962C8B-B14F-4D97-AF65-F5344CB8AC3E}">
        <p14:creationId xmlns:p14="http://schemas.microsoft.com/office/powerpoint/2010/main" val="3658373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1211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58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087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2" name="Google Shape;70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433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49" name="Google Shape;84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a:p>
        </p:txBody>
      </p:sp>
      <p:sp>
        <p:nvSpPr>
          <p:cNvPr id="234" name="Google Shape;234;p3: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a:pPr algn="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56" name="Google Shape;85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24" name="Google Shape;924;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2" name="Google Shape;32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28" imgW="395" imgH="396" progId="TCLayout.ActiveDocument.1">
                  <p:embed/>
                </p:oleObj>
              </mc:Choice>
              <mc:Fallback>
                <p:oleObj name="think-cell Slide" r:id="rId28" imgW="395" imgH="396" progId="TCLayout.ActiveDocument.1">
                  <p:embed/>
                  <p:pic>
                    <p:nvPicPr>
                      <p:cNvPr id="2" name="Object 1" hidden="1">
                        <a:extLst>
                          <a:ext uri="{FF2B5EF4-FFF2-40B4-BE49-F238E27FC236}">
                            <a16:creationId xmlns:a16="http://schemas.microsoft.com/office/drawing/2014/main" id="{2A09A772-12FD-42B7-B78A-0555D5231886}"/>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7715" TargetMode="External"/><Relationship Id="rId7" Type="http://schemas.openxmlformats.org/officeDocument/2006/relationships/hyperlink" Target="https://github.com/department-of-veterans-affairs/va.gov-team/blob/master/products/health-care/1095b-tax-form/design/wireframes/03.22.2022_1095-b_Success_Desktop.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design/wireframes/03.22.2022_1095-b_Technical%20error_Desktop.jpg" TargetMode="External"/><Relationship Id="rId5" Type="http://schemas.openxmlformats.org/officeDocument/2006/relationships/hyperlink" Target="https://github.com/department-of-veterans-affairs/va.gov-team/blob/master/products/health-care/1095b-tax-form/design/wireframes/03.22.2022_1095-b_No%201095-B%20Available_Desktop.jpg" TargetMode="Externa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design/wireframes/03.22.2022_1095-b_Success_Desktop.jpg" TargetMode="External"/><Relationship Id="rId5" Type="http://schemas.openxmlformats.org/officeDocument/2006/relationships/hyperlink" Target="https://github.com/department-of-veterans-affairs/va.gov-team/blob/master/products/health-care/1095b-tax-form/design/wireframes/03.22.2022_1095-b_Technical%20error_Desktop.jpg" TargetMode="External"/><Relationship Id="rId4" Type="http://schemas.openxmlformats.org/officeDocument/2006/relationships/hyperlink" Target="https://github.com/department-of-veterans-affairs/va.gov-team/blob/master/products/health-care/1095b-tax-form/design/wireframes/03.22.2022_1095-b_No%201095-B%20Available_Desktop.jp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s://app.zenhub.com/workspaces/1095b-tax-form-61e19735167b2500170b2146/issues/department-of-veterans-affairs/va.gov-team/38300" TargetMode="External"/><Relationship Id="rId7"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hyperlink" Target="https://github.com/department-of-veterans-affairs/va.gov-team/blob/master/products/health-care/1095b-tax-form/design/Presentation%20VA%20Design%20Channel/1095B-Tax-Document-Presentation-to%20VA%20Design%20Channel%20031422.pdf"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Content/HEC/DRAFT%20HEC%201095-B%20FAQ.pdf" TargetMode="External"/><Relationship Id="rId13" Type="http://schemas.openxmlformats.org/officeDocument/2006/relationships/image" Target="../media/image43.png"/><Relationship Id="rId3" Type="http://schemas.openxmlformats.org/officeDocument/2006/relationships/hyperlink" Target="https://app.zenhub.com/workspaces/1095b-tax-form-61e19735167b2500170b2146/issues/department-of-veterans-affairs/va.gov-team/38033" TargetMode="External"/><Relationship Id="rId7" Type="http://schemas.openxmlformats.org/officeDocument/2006/relationships/hyperlink" Target="https://github.com/department-of-veterans-affairs/va.gov-team/blob/master/products/health-care/1095b-tax-form/Content/HEC/DRAFT%20HEC%201095-B%20User%20Guide%203.17.22.docx" TargetMode="External"/><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8270" TargetMode="External"/><Relationship Id="rId11" Type="http://schemas.openxmlformats.org/officeDocument/2006/relationships/image" Target="../media/image41.png"/><Relationship Id="rId5" Type="http://schemas.openxmlformats.org/officeDocument/2006/relationships/hyperlink" Target="https://app.zenhub.com/workspaces/1095b-tax-form-61e19735167b2500170b2146/issues/department-of-veterans-affairs/va.gov-team/38032" TargetMode="External"/><Relationship Id="rId10" Type="http://schemas.openxmlformats.org/officeDocument/2006/relationships/hyperlink" Target="https://app.mural.co/t/innovationboards1199/m/innovationboards1199/1647361634967/8330e9afa02ddee856f9965499372413d3793cb6?sender=u64d6a3de6070c833f88e7826" TargetMode="External"/><Relationship Id="rId4" Type="http://schemas.openxmlformats.org/officeDocument/2006/relationships/hyperlink" Target="https://app.zenhub.com/workspaces/1095b-tax-form-61e19735167b2500170b2146/issues/department-of-veterans-affairs/va.gov-team/37014" TargetMode="External"/><Relationship Id="rId9" Type="http://schemas.openxmlformats.org/officeDocument/2006/relationships/hyperlink" Target="https://github.com/department-of-veterans-affairs/va.gov-team/blob/master/products/health-care/1095b-tax-form/Content/HEC/DRAFT%20HEC%201095-B%20Fact%20Sheet%203.17.22.docx"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Content/VA%20Notify/1095-B%20VA%20Notify%20text%20messages.pptx" TargetMode="External"/><Relationship Id="rId3" Type="http://schemas.openxmlformats.org/officeDocument/2006/relationships/hyperlink" Target="https://app.zenhub.com/workspaces/1095b-tax-form-61e19735167b2500170b2146/issues/department-of-veterans-affairs/va.gov-team/38036" TargetMode="External"/><Relationship Id="rId7" Type="http://schemas.openxmlformats.org/officeDocument/2006/relationships/hyperlink" Target="https://github.com/department-of-veterans-affairs/va.gov-team/blob/master/products/health-care/1095b-tax-form/Content/VA%20Notify/DRAFT%201095-B%20VA%20Notify%20email%20templates%20031422.docx"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dsva.slack.com/archives/C02TUH5U3HS/p1646854794021499" TargetMode="External"/><Relationship Id="rId5" Type="http://schemas.openxmlformats.org/officeDocument/2006/relationships/hyperlink" Target="https://app.zenhub.com/workspaces/1095b-tax-form-61e19735167b2500170b2146/issues/department-of-veterans-affairs/va.gov-team/38704" TargetMode="External"/><Relationship Id="rId4" Type="http://schemas.openxmlformats.org/officeDocument/2006/relationships/hyperlink" Target="https://app.zenhub.com/workspaces/1095b-tax-form-61e19735167b2500170b2146/issues/department-of-veterans-affairs/va.gov-team/38705" TargetMode="External"/><Relationship Id="rId9" Type="http://schemas.openxmlformats.org/officeDocument/2006/relationships/hyperlink" Target="https://www.va.gov/records/download-your-irs-1095-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va.gov/records/download-your-irs-1095-b"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va.gov/records/download-your-irs-1095-b"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app.mural.co/t/innovationboards1199/m/innovationboards1199/1647627162548/3bbd0af2fb89f281d77e4c2ca3cf386b8d7e04a9?sender=u64d6a3de6070c833f88e7826"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pp.zenhub.com/workspaces/1095b-tax-form-61e19735167b2500170b2146/issues/department-of-veterans-affairs/va.gov-team/3870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18" Type="http://schemas.openxmlformats.org/officeDocument/2006/relationships/image" Target="../media/image26.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2.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8095" TargetMode="External"/><Relationship Id="rId13" Type="http://schemas.openxmlformats.org/officeDocument/2006/relationships/hyperlink" Target="https://app.mural.co/t/innovationboards1199/m/innovationboards1199/1647904320018/8cfff289df8d364edb792046105cfe58286f38eb?sender=u64d6a3de6070c833f88e7826" TargetMode="External"/><Relationship Id="rId3" Type="http://schemas.openxmlformats.org/officeDocument/2006/relationships/hyperlink" Target="https://app.zenhub.com/workspaces/1095b-tax-form-61e19735167b2500170b2146/issues/department-of-veterans-affairs/va.gov-team/37029" TargetMode="External"/><Relationship Id="rId7" Type="http://schemas.openxmlformats.org/officeDocument/2006/relationships/hyperlink" Target="https://app.zenhub.com/workspaces/1095b-tax-form-61e19735167b2500170b2146/issues/department-of-veterans-affairs/va.gov-team/38094" TargetMode="External"/><Relationship Id="rId12" Type="http://schemas.openxmlformats.org/officeDocument/2006/relationships/hyperlink" Target="https://app.zenhub.com/workspaces/1095b-tax-form-61e19735167b2500170b2146/issues/department-of-veterans-affairs/va.gov-team/36448" TargetMode="External"/><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hyperlink" Target="https://github.com/department-of-veterans-affairs/vets-api/tree/1095b" TargetMode="Externa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8090" TargetMode="External"/><Relationship Id="rId11" Type="http://schemas.openxmlformats.org/officeDocument/2006/relationships/hyperlink" Target="https://app.zenhub.com/workspaces/1095b-tax-form-61e19735167b2500170b2146/issues/department-of-veterans-affairs/va.gov-team/35824" TargetMode="External"/><Relationship Id="rId5" Type="http://schemas.openxmlformats.org/officeDocument/2006/relationships/hyperlink" Target="https://app.zenhub.com/workspaces/1095b-tax-form-61e19735167b2500170b2146/issues/department-of-veterans-affairs/va.gov-team/38089" TargetMode="External"/><Relationship Id="rId15" Type="http://schemas.openxmlformats.org/officeDocument/2006/relationships/hyperlink" Target="https://github.com/department-of-veterans-affairs/vets-api/tree/1095b-s3-script" TargetMode="External"/><Relationship Id="rId10" Type="http://schemas.openxmlformats.org/officeDocument/2006/relationships/hyperlink" Target="https://app.zenhub.com/workspaces/1095b-tax-form-61e19735167b2500170b2146/issues/department-of-veterans-affairs/va.gov-team/38173" TargetMode="External"/><Relationship Id="rId4" Type="http://schemas.openxmlformats.org/officeDocument/2006/relationships/hyperlink" Target="https://app.zenhub.com/workspaces/1095b-tax-form-61e19735167b2500170b2146/issues/department-of-veterans-affairs/va.gov-team/38087" TargetMode="External"/><Relationship Id="rId9" Type="http://schemas.openxmlformats.org/officeDocument/2006/relationships/hyperlink" Target="https://app.zenhub.com/workspaces/1095b-tax-form-61e19735167b2500170b2146/issues/department-of-veterans-affairs/va.gov-team/38096" TargetMode="External"/><Relationship Id="rId14" Type="http://schemas.openxmlformats.org/officeDocument/2006/relationships/hyperlink" Target="https://github.com/department-of-veterans-affairs/vets-website/tree/feature/37015-poc-1095b-page/src/applications/static-pages/download-1095b"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roduct/1095b-release-plan.md" TargetMode="External"/><Relationship Id="rId13" Type="http://schemas.openxmlformats.org/officeDocument/2006/relationships/hyperlink" Target="https://app.zenhub.com/workspaces/1095b-tax-form-61e19735167b2500170b2146/issues/department-of-veterans-affairs/va.gov-team/37025" TargetMode="External"/><Relationship Id="rId3" Type="http://schemas.openxmlformats.org/officeDocument/2006/relationships/slideLayout" Target="../slideLayouts/slideLayout6.xml"/><Relationship Id="rId7" Type="http://schemas.openxmlformats.org/officeDocument/2006/relationships/hyperlink" Target="https://app.mural.co/t/innovationboards1199/m/innovationboards1199/1643907581165/b80fb9dbbef9a6beb4af59cbcfba076830226051?sender=u64d6a3de6070c833f88e7826" TargetMode="External"/><Relationship Id="rId12" Type="http://schemas.openxmlformats.org/officeDocument/2006/relationships/hyperlink" Target="https://app.zenhub.com/workspaces/1095b-tax-form-61e19735167b2500170b2146/issues/department-of-veterans-affairs/va.gov-team/38168" TargetMode="Externa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7714" TargetMode="External"/><Relationship Id="rId5" Type="http://schemas.openxmlformats.org/officeDocument/2006/relationships/oleObject" Target="../embeddings/oleObject3.bin"/><Relationship Id="rId10" Type="http://schemas.openxmlformats.org/officeDocument/2006/relationships/hyperlink" Target="https://app.zenhub.com/workspaces/1095b-tax-form-61e19735167b2500170b2146/issues/department-of-veterans-affairs/va.gov-team/37713" TargetMode="External"/><Relationship Id="rId4" Type="http://schemas.openxmlformats.org/officeDocument/2006/relationships/notesSlide" Target="../notesSlides/notesSlide21.xml"/><Relationship Id="rId9" Type="http://schemas.openxmlformats.org/officeDocument/2006/relationships/hyperlink" Target="https://github.com/department-of-veterans-affairs/va.gov-team-sensitive/issues/423" TargetMode="External"/><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accessibility/Adobe%201095-B%20PDF%20Accessibility%20test.md" TargetMode="External"/><Relationship Id="rId3" Type="http://schemas.openxmlformats.org/officeDocument/2006/relationships/slideLayout" Target="../slideLayouts/slideLayout20.xml"/><Relationship Id="rId7" Type="http://schemas.openxmlformats.org/officeDocument/2006/relationships/hyperlink" Target="https://github.com/department-of-veterans-affairs/va.gov-team/blob/master/products/health-care/1095b-tax-form/design/accessibility/Color%20contrast%20accessibility%20check.pdf" TargetMode="Externa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hyperlink" Target="https://app.zenhub.com/workspaces/1095b-tax-form-61e19735167b2500170b2146/issues/department-of-veterans-affairs/va.gov-team/38387" TargetMode="External"/><Relationship Id="rId5" Type="http://schemas.openxmlformats.org/officeDocument/2006/relationships/image" Target="../media/image1.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8040" TargetMode="External"/><Relationship Id="rId3" Type="http://schemas.openxmlformats.org/officeDocument/2006/relationships/slideLayout" Target="../slideLayouts/slideLayout6.xml"/><Relationship Id="rId7" Type="http://schemas.openxmlformats.org/officeDocument/2006/relationships/hyperlink" Target="https://dsva.slack.com/archives/C02TUH5U3HS/p1647626535666519" TargetMode="Externa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Content/Call%20Center%20Review/DRAFT%20product_guide_-_contact_center_review%20030922.docx" TargetMode="External"/><Relationship Id="rId13" Type="http://schemas.openxmlformats.org/officeDocument/2006/relationships/hyperlink" Target="https://github.com/department-of-veterans-affairs/va.gov-team/blob/master/products/health-care/1095b-tax-form/Content/HEC/DRAFT%20HEC%201095-B%20User%20Guide%203.17.22.docx" TargetMode="External"/><Relationship Id="rId18" Type="http://schemas.openxmlformats.org/officeDocument/2006/relationships/hyperlink" Target="https://app.zenhub.com/workspaces/1095b-tax-form-61e19735167b2500170b2146/issues/department-of-veterans-affairs/va.gov-team/38392" TargetMode="External"/><Relationship Id="rId26" Type="http://schemas.openxmlformats.org/officeDocument/2006/relationships/hyperlink" Target="https://app.zenhub.com/workspaces/1095b-tax-form-61e19735167b2500170b2146/issues/department-of-veterans-affairs/va.gov-team/38704" TargetMode="External"/><Relationship Id="rId3" Type="http://schemas.openxmlformats.org/officeDocument/2006/relationships/slideLayout" Target="../slideLayouts/slideLayout2.xml"/><Relationship Id="rId21" Type="http://schemas.openxmlformats.org/officeDocument/2006/relationships/hyperlink" Target="https://app.mural.co/t/innovationboards1199/m/innovationboards1199/1647627162548/3bbd0af2fb89f281d77e4c2ca3cf386b8d7e04a9?sender=u64d6a3de6070c833f88e7826" TargetMode="External"/><Relationship Id="rId7" Type="http://schemas.openxmlformats.org/officeDocument/2006/relationships/hyperlink" Target="https://app.zenhub.com/workspaces/1095b-tax-form-61e19735167b2500170b2146/issues/department-of-veterans-affairs/va.gov-team/38270" TargetMode="External"/><Relationship Id="rId12" Type="http://schemas.openxmlformats.org/officeDocument/2006/relationships/hyperlink" Target="https://app.zenhub.com/workspaces/1095b-tax-form-61e19735167b2500170b2146/issues/department-of-veterans-affairs/va.gov-team/38033" TargetMode="External"/><Relationship Id="rId17" Type="http://schemas.openxmlformats.org/officeDocument/2006/relationships/hyperlink" Target="https://github.com/department-of-veterans-affairs/va.gov-team/blob/master/platform/contact-center/self-service-product-guide-template.md" TargetMode="External"/><Relationship Id="rId25" Type="http://schemas.openxmlformats.org/officeDocument/2006/relationships/hyperlink" Target="https://github.com/department-of-veterans-affairs/va.gov-team/blob/master/products/health-care/1095b-tax-form/Content/VA%20Notify/DRAFT%201095-B%20VA%20Notify%20email%20templates%20031422.docx" TargetMode="External"/><Relationship Id="rId2" Type="http://schemas.openxmlformats.org/officeDocument/2006/relationships/tags" Target="../tags/tag7.xml"/><Relationship Id="rId16" Type="http://schemas.openxmlformats.org/officeDocument/2006/relationships/hyperlink" Target="https://app.zenhub.com/workspaces/1095b-tax-form-61e19735167b2500170b2146/issues/department-of-veterans-affairs/va.gov-team/38032" TargetMode="External"/><Relationship Id="rId20" Type="http://schemas.openxmlformats.org/officeDocument/2006/relationships/hyperlink" Target="https://app.zenhub.com/workspaces/1095b-tax-form-61e19735167b2500170b2146/issues/department-of-veterans-affairs/va.gov-team/38703" TargetMode="External"/><Relationship Id="rId1" Type="http://schemas.openxmlformats.org/officeDocument/2006/relationships/vmlDrawing" Target="../drawings/vmlDrawing6.vml"/><Relationship Id="rId6" Type="http://schemas.openxmlformats.org/officeDocument/2006/relationships/image" Target="../media/image1.emf"/><Relationship Id="rId11" Type="http://schemas.openxmlformats.org/officeDocument/2006/relationships/hyperlink" Target="https://app.mural.co/t/innovationboards1199/m/innovationboards1199/1647361634967/8330e9afa02ddee856f9965499372413d3793cb6?sender=u64d6a3de6070c833f88e7826" TargetMode="External"/><Relationship Id="rId24" Type="http://schemas.openxmlformats.org/officeDocument/2006/relationships/hyperlink" Target="https://app.zenhub.com/workspaces/1095b-tax-form-61e19735167b2500170b2146/issues/department-of-veterans-affairs/va.gov-team/38705" TargetMode="External"/><Relationship Id="rId5" Type="http://schemas.openxmlformats.org/officeDocument/2006/relationships/oleObject" Target="../embeddings/oleObject5.bin"/><Relationship Id="rId15" Type="http://schemas.openxmlformats.org/officeDocument/2006/relationships/hyperlink" Target="https://github.com/department-of-veterans-affairs/va.gov-team/blob/master/products/health-care/1095b-tax-form/Content/HEC/DRAFT%20HEC%201095-B%20Fact%20Sheet%203.17.22.docx" TargetMode="External"/><Relationship Id="rId23" Type="http://schemas.openxmlformats.org/officeDocument/2006/relationships/hyperlink" Target="https://github.com/department-of-veterans-affairs/va.gov-team/blob/master/products/health-care/1095b-tax-form/design/Presentation%20VA%20Design%20Channel/1095B-Tax-Document-Presentation-to%20VA%20Design%20Channel%20031422.pdf" TargetMode="External"/><Relationship Id="rId10" Type="http://schemas.openxmlformats.org/officeDocument/2006/relationships/hyperlink" Target="https://app.zenhub.com/workspaces/1095b-tax-form-61e19735167b2500170b2146/issues/department-of-veterans-affairs/va.gov-team/37014" TargetMode="External"/><Relationship Id="rId19" Type="http://schemas.openxmlformats.org/officeDocument/2006/relationships/hyperlink" Target="https://app.zenhub.com/workspaces/1095b-tax-form-61e19735167b2500170b2146/issues/department-of-veterans-affairs/va.gov-team/37715" TargetMode="External"/><Relationship Id="rId4" Type="http://schemas.openxmlformats.org/officeDocument/2006/relationships/notesSlide" Target="../notesSlides/notesSlide23.xml"/><Relationship Id="rId9" Type="http://schemas.openxmlformats.org/officeDocument/2006/relationships/hyperlink" Target="https://github.com/department-of-veterans-affairs/va.gov-team/blob/master/products/health-care/1095b-tax-form/design/Content/1095-B_Cover_Letter_Revised_V021722.pdf" TargetMode="External"/><Relationship Id="rId14" Type="http://schemas.openxmlformats.org/officeDocument/2006/relationships/hyperlink" Target="https://github.com/department-of-veterans-affairs/va.gov-team/blob/master/products/health-care/1095b-tax-form/Content/HEC/DRAFT%20HEC%201095-B%20FAQ.pdf" TargetMode="External"/><Relationship Id="rId22" Type="http://schemas.openxmlformats.org/officeDocument/2006/relationships/hyperlink" Target="https://app.zenhub.com/workspaces/1095b-tax-form-61e19735167b2500170b2146/issues/department-of-veterans-affairs/va.gov-team/38300" TargetMode="External"/><Relationship Id="rId27" Type="http://schemas.openxmlformats.org/officeDocument/2006/relationships/hyperlink" Target="https://github.com/department-of-veterans-affairs/va.gov-team/blob/master/products/health-care/1095b-tax-form/Content/VA%20Notify/1095-B%20VA%20Notify%20text%20messages.pptx"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pp.mural.co/t/innovationboards1199/m/innovationboards1199/1647904320018/8cfff289df8d364edb792046105cfe58286f38eb?sender=u64d6a3de6070c833f88e7826" TargetMode="External"/><Relationship Id="rId13" Type="http://schemas.openxmlformats.org/officeDocument/2006/relationships/hyperlink" Target="https://app.zenhub.com/workspaces/1095b-tax-form-61e19735167b2500170b2146/issues/department-of-veterans-affairs/va.gov-team/38095" TargetMode="External"/><Relationship Id="rId18" Type="http://schemas.openxmlformats.org/officeDocument/2006/relationships/hyperlink" Target="https://app.zenhub.com/workspaces/1095b-tax-form-61e19735167b2500170b2146/issues/department-of-veterans-affairs/va.gov-team/35824" TargetMode="External"/><Relationship Id="rId3" Type="http://schemas.openxmlformats.org/officeDocument/2006/relationships/slideLayout" Target="../slideLayouts/slideLayout2.xml"/><Relationship Id="rId21" Type="http://schemas.openxmlformats.org/officeDocument/2006/relationships/hyperlink" Target="https://app.zenhub.com/workspaces/1095b-tax-form-61e19735167b2500170b2146/issues/department-of-veterans-affairs/va.gov-team/38096" TargetMode="External"/><Relationship Id="rId7" Type="http://schemas.openxmlformats.org/officeDocument/2006/relationships/hyperlink" Target="https://app.zenhub.com/workspaces/1095b-tax-form-61e19735167b2500170b2146/issues/department-of-veterans-affairs/va.gov-team/38173" TargetMode="External"/><Relationship Id="rId12" Type="http://schemas.openxmlformats.org/officeDocument/2006/relationships/hyperlink" Target="https://app.zenhub.com/workspaces/1095b-tax-form-61e19735167b2500170b2146/issues/department-of-veterans-affairs/va.gov-team/38094" TargetMode="External"/><Relationship Id="rId17" Type="http://schemas.openxmlformats.org/officeDocument/2006/relationships/hyperlink" Target="https://github.com/department-of-veterans-affairs/vets-api/tree/1095b" TargetMode="External"/><Relationship Id="rId2" Type="http://schemas.openxmlformats.org/officeDocument/2006/relationships/tags" Target="../tags/tag8.xml"/><Relationship Id="rId16" Type="http://schemas.openxmlformats.org/officeDocument/2006/relationships/hyperlink" Target="https://github.com/department-of-veterans-affairs/vets-api/tree/1095b-s3-script" TargetMode="External"/><Relationship Id="rId20" Type="http://schemas.openxmlformats.org/officeDocument/2006/relationships/hyperlink" Target="https://app.zenhub.com/workspaces/1095b-tax-form-61e19735167b2500170b2146/issues/department-of-veterans-affairs/va.gov-team/38090" TargetMode="Externa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hyperlink" Target="https://github.com/department-of-veterans-affairs/va.gov-team/blob/master/products/health-care/1095b-tax-form/design/wireframes/1095-B_Unauth%20landing%20page%20by%20sitewide%20031822.png" TargetMode="External"/><Relationship Id="rId5" Type="http://schemas.openxmlformats.org/officeDocument/2006/relationships/oleObject" Target="../embeddings/oleObject5.bin"/><Relationship Id="rId15" Type="http://schemas.openxmlformats.org/officeDocument/2006/relationships/hyperlink" Target="https://app.zenhub.com/workspaces/1095b-tax-form-61e19735167b2500170b2146/issues/department-of-veterans-affairs/va.gov-team/37029" TargetMode="External"/><Relationship Id="rId10" Type="http://schemas.openxmlformats.org/officeDocument/2006/relationships/hyperlink" Target="https://app.zenhub.com/workspaces/1095b-tax-form-61e19735167b2500170b2146/issues/department-of-veterans-affairs/va.gov-team/38087" TargetMode="External"/><Relationship Id="rId19" Type="http://schemas.openxmlformats.org/officeDocument/2006/relationships/hyperlink" Target="https://app.zenhub.com/workspaces/1095b-tax-form-61e19735167b2500170b2146/issues/department-of-veterans-affairs/va.gov-team/38089" TargetMode="External"/><Relationship Id="rId4" Type="http://schemas.openxmlformats.org/officeDocument/2006/relationships/notesSlide" Target="../notesSlides/notesSlide24.xml"/><Relationship Id="rId9" Type="http://schemas.openxmlformats.org/officeDocument/2006/relationships/hyperlink" Target="https://github.com/department-of-veterans-affairs/vets-website/tree/feature/37015-poc-1095b-page/src/applications/static-pages/download-1095b" TargetMode="External"/><Relationship Id="rId14" Type="http://schemas.openxmlformats.org/officeDocument/2006/relationships/hyperlink" Target="https://app.zenhub.com/workspaces/1095b-tax-form-61e19735167b2500170b2146/issues/department-of-veterans-affairs/va.gov-team/3644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pp.mural.co/t/innovationboards1199/m/innovationboards1199/1643907581165/b80fb9dbbef9a6beb4af59cbcfba076830226051?sender=u64d6a3de6070c833f88e7826" TargetMode="External"/><Relationship Id="rId13" Type="http://schemas.openxmlformats.org/officeDocument/2006/relationships/hyperlink" Target="https://github.com/department-of-veterans-affairs/va.gov-team/blob/master/products/health-care/1095b-tax-form/product/Privacy-Threshold-Analysis-1095b.md" TargetMode="External"/><Relationship Id="rId18" Type="http://schemas.openxmlformats.org/officeDocument/2006/relationships/hyperlink" Target="https://dsva.slack.com/archives/C02TUH5U3HS/p1646854794021499"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37713" TargetMode="External"/><Relationship Id="rId12" Type="http://schemas.openxmlformats.org/officeDocument/2006/relationships/hyperlink" Target="https://app.zenhub.com/workspaces/1095b-tax-form-61e19735167b2500170b2146/issues/department-of-veterans-affairs/va.gov-team/38168" TargetMode="External"/><Relationship Id="rId17" Type="http://schemas.openxmlformats.org/officeDocument/2006/relationships/hyperlink" Target="https://app.zenhub.com/workspaces/1095b-tax-form-61e19735167b2500170b2146/issues/department-of-veterans-affairs/va.gov-team/38036" TargetMode="External"/><Relationship Id="rId2" Type="http://schemas.openxmlformats.org/officeDocument/2006/relationships/tags" Target="../tags/tag9.xml"/><Relationship Id="rId16" Type="http://schemas.openxmlformats.org/officeDocument/2006/relationships/hyperlink" Target="https://github.com/department-of-veterans-affairs/va.gov-team/blob/master/products/health-care/1095b-tax-form/design/accessibility/Adobe%201095-B%20PDF%20Accessibility%20test.md" TargetMode="External"/><Relationship Id="rId20" Type="http://schemas.openxmlformats.org/officeDocument/2006/relationships/hyperlink" Target="https://dsva.slack.com/archives/C02TUH5U3HS/p1647626535666519" TargetMode="Externa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hyperlink" Target="https://github.com/department-of-veterans-affairs/va.gov-team/blob/master/products/health-care/1095b-tax-form/product/1095b-release-plan.md" TargetMode="External"/><Relationship Id="rId5" Type="http://schemas.openxmlformats.org/officeDocument/2006/relationships/oleObject" Target="../embeddings/oleObject5.bin"/><Relationship Id="rId15" Type="http://schemas.openxmlformats.org/officeDocument/2006/relationships/hyperlink" Target="https://github.com/department-of-veterans-affairs/va.gov-team/blob/master/products/health-care/1095b-tax-form/design/accessibility/Color%20contrast%20accessibility%20check.pdf" TargetMode="External"/><Relationship Id="rId10" Type="http://schemas.openxmlformats.org/officeDocument/2006/relationships/hyperlink" Target="https://app.zenhub.com/workspaces/1095b-tax-form-61e19735167b2500170b2146/issues/department-of-veterans-affairs/va.gov-team/37714" TargetMode="External"/><Relationship Id="rId19" Type="http://schemas.openxmlformats.org/officeDocument/2006/relationships/hyperlink" Target="https://app.zenhub.com/workspaces/1095b-tax-form-61e19735167b2500170b2146/issues/department-of-veterans-affairs/va.gov-team/38040" TargetMode="External"/><Relationship Id="rId4" Type="http://schemas.openxmlformats.org/officeDocument/2006/relationships/notesSlide" Target="../notesSlides/notesSlide25.xml"/><Relationship Id="rId9" Type="http://schemas.openxmlformats.org/officeDocument/2006/relationships/hyperlink" Target="https://github.com/department-of-veterans-affairs/va.gov-team-sensitive/issues/423" TargetMode="External"/><Relationship Id="rId14" Type="http://schemas.openxmlformats.org/officeDocument/2006/relationships/hyperlink" Target="https://app.zenhub.com/workspaces/1095b-tax-form-61e19735167b2500170b2146/issues/department-of-veterans-affairs/va.gov-team/38387"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5.xml"/><Relationship Id="rId7"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6.bin"/><Relationship Id="rId10" Type="http://schemas.openxmlformats.org/officeDocument/2006/relationships/image" Target="../media/image34.png"/><Relationship Id="rId4" Type="http://schemas.openxmlformats.org/officeDocument/2006/relationships/notesSlide" Target="../notesSlides/notesSlide27.xml"/><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4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March 22</a:t>
            </a:r>
            <a:r>
              <a:rPr lang="en-US" baseline="30000"/>
              <a:t>nd</a:t>
            </a:r>
            <a:r>
              <a:rPr lang="en-US"/>
              <a:t>, 2022</a:t>
            </a:r>
            <a:endParaRPr/>
          </a:p>
        </p:txBody>
      </p:sp>
      <p:sp>
        <p:nvSpPr>
          <p:cNvPr id="186" name="Google Shape;186;p1"/>
          <p:cNvSpPr txBox="1">
            <a:spLocks noGrp="1"/>
          </p:cNvSpPr>
          <p:nvPr>
            <p:ph type="body" idx="2"/>
          </p:nvPr>
        </p:nvSpPr>
        <p:spPr>
          <a:xfrm>
            <a:off x="341868" y="1943917"/>
            <a:ext cx="8282939"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1095-B TAX FORM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16" name="Rectangle 15">
            <a:extLst>
              <a:ext uri="{FF2B5EF4-FFF2-40B4-BE49-F238E27FC236}">
                <a16:creationId xmlns:a16="http://schemas.microsoft.com/office/drawing/2014/main" id="{8A8E2FB6-A608-4B9E-A208-3AABA014F4B7}"/>
              </a:ext>
            </a:extLst>
          </p:cNvPr>
          <p:cNvSpPr/>
          <p:nvPr/>
        </p:nvSpPr>
        <p:spPr>
          <a:xfrm>
            <a:off x="4777408" y="-1657"/>
            <a:ext cx="7412934"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Google Shape;616;p15"/>
          <p:cNvSpPr txBox="1"/>
          <p:nvPr/>
        </p:nvSpPr>
        <p:spPr>
          <a:xfrm>
            <a:off x="410079" y="750806"/>
            <a:ext cx="3758515" cy="203584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a:t>
            </a:r>
            <a:r>
              <a:rPr lang="en-US" sz="2800" b="0" i="0" u="none" strike="noStrike" cap="none">
                <a:solidFill>
                  <a:schemeClr val="dk1"/>
                </a:solidFill>
                <a:latin typeface="PT Serif"/>
                <a:ea typeface="PT Serif"/>
                <a:cs typeface="PT Serif"/>
                <a:sym typeface="PT Serif"/>
              </a:rPr>
              <a:t>e designed for error states to help the Veteran </a:t>
            </a:r>
            <a:r>
              <a:rPr lang="en-US" sz="2800">
                <a:solidFill>
                  <a:schemeClr val="dk1"/>
                </a:solidFill>
                <a:latin typeface="PT Serif"/>
                <a:ea typeface="PT Serif"/>
                <a:cs typeface="PT Serif"/>
                <a:sym typeface="PT Serif"/>
              </a:rPr>
              <a:t>understand if something goes wrong with their download</a:t>
            </a:r>
            <a:endParaRPr lang="en-US" sz="2800" b="0" i="0" u="none" strike="noStrike" cap="none">
              <a:solidFill>
                <a:schemeClr val="dk1"/>
              </a:solidFill>
              <a:latin typeface="PT Serif"/>
              <a:ea typeface="PT Serif"/>
              <a:cs typeface="PT Serif"/>
            </a:endParaRPr>
          </a:p>
        </p:txBody>
      </p:sp>
      <p:sp>
        <p:nvSpPr>
          <p:cNvPr id="620" name="Google Shape;620;p15"/>
          <p:cNvSpPr txBox="1"/>
          <p:nvPr/>
        </p:nvSpPr>
        <p:spPr>
          <a:xfrm>
            <a:off x="420624" y="2743200"/>
            <a:ext cx="4058961" cy="74328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bg2"/>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bg2"/>
                </a:solidFill>
                <a:latin typeface="PT Serif"/>
                <a:ea typeface="PT Serif"/>
                <a:cs typeface="PT Serif"/>
                <a:sym typeface="PT Serif"/>
              </a:rPr>
              <a:t>:</a:t>
            </a:r>
            <a:r>
              <a:rPr lang="en-US" b="0" i="0" u="none" strike="noStrike" cap="none">
                <a:solidFill>
                  <a:schemeClr val="dk2"/>
                </a:solidFill>
                <a:latin typeface="PT Serif"/>
                <a:ea typeface="PT Serif"/>
                <a:cs typeface="PT Serif"/>
                <a:sym typeface="PT Serif"/>
              </a:rPr>
              <a:t>  </a:t>
            </a:r>
            <a:r>
              <a:rPr lang="en-US" b="0" i="0" u="none" strike="noStrike" cap="none">
                <a:solidFill>
                  <a:schemeClr val="tx1">
                    <a:lumMod val="50000"/>
                    <a:lumOff val="50000"/>
                  </a:schemeClr>
                </a:solidFill>
                <a:latin typeface="PT Serif"/>
                <a:ea typeface="PT Serif"/>
                <a:cs typeface="PT Serif"/>
                <a:sym typeface="PT Serif"/>
              </a:rPr>
              <a:t>Draft designs for error state</a:t>
            </a:r>
            <a:endParaRPr lang="en-US">
              <a:solidFill>
                <a:schemeClr val="tx1">
                  <a:lumMod val="50000"/>
                  <a:lumOff val="50000"/>
                </a:schemeClr>
              </a:solidFill>
              <a:latin typeface="PT Serif"/>
              <a:ea typeface="PT Serif"/>
              <a:cs typeface="PT Serif"/>
            </a:endParaRPr>
          </a:p>
          <a:p>
            <a:pPr>
              <a:lnSpc>
                <a:spcPct val="114999"/>
              </a:lnSpc>
              <a:buSzPts val="1400"/>
            </a:pPr>
            <a:endParaRPr lang="en-US">
              <a:solidFill>
                <a:srgbClr val="8F8F8F"/>
              </a:solidFill>
              <a:latin typeface="PT Serif"/>
              <a:ea typeface="PT Serif"/>
              <a:cs typeface="PT Serif"/>
            </a:endParaRPr>
          </a:p>
          <a:p>
            <a:pPr>
              <a:lnSpc>
                <a:spcPct val="115000"/>
              </a:lnSpc>
              <a:buSzPts val="1400"/>
            </a:pPr>
            <a:endParaRPr lang="en-US">
              <a:solidFill>
                <a:srgbClr val="8F8F8F"/>
              </a:solidFill>
              <a:latin typeface="PT Serif"/>
              <a:ea typeface="PT Serif"/>
              <a:cs typeface="PT Serif"/>
            </a:endParaRPr>
          </a:p>
        </p:txBody>
      </p:sp>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8D3C64D2-1D2C-40BE-9360-7D7368CC172E}"/>
              </a:ext>
            </a:extLst>
          </p:cNvPr>
          <p:cNvPicPr>
            <a:picLocks noChangeAspect="1"/>
          </p:cNvPicPr>
          <p:nvPr/>
        </p:nvPicPr>
        <p:blipFill>
          <a:blip r:embed="rId4"/>
          <a:stretch>
            <a:fillRect/>
          </a:stretch>
        </p:blipFill>
        <p:spPr>
          <a:xfrm>
            <a:off x="4991768" y="753315"/>
            <a:ext cx="6947567" cy="5003790"/>
          </a:xfrm>
          <a:prstGeom prst="rect">
            <a:avLst/>
          </a:prstGeom>
        </p:spPr>
      </p:pic>
      <p:sp>
        <p:nvSpPr>
          <p:cNvPr id="5" name="Google Shape;609;p14">
            <a:extLst>
              <a:ext uri="{FF2B5EF4-FFF2-40B4-BE49-F238E27FC236}">
                <a16:creationId xmlns:a16="http://schemas.microsoft.com/office/drawing/2014/main" id="{F9234196-FD9F-0245-3D15-9CAC8C82146D}"/>
              </a:ext>
            </a:extLst>
          </p:cNvPr>
          <p:cNvSpPr txBox="1"/>
          <p:nvPr/>
        </p:nvSpPr>
        <p:spPr>
          <a:xfrm>
            <a:off x="8025063" y="6122168"/>
            <a:ext cx="3849330" cy="276959"/>
          </a:xfrm>
          <a:prstGeom prst="rect">
            <a:avLst/>
          </a:prstGeom>
          <a:noFill/>
          <a:ln>
            <a:noFill/>
          </a:ln>
        </p:spPr>
        <p:txBody>
          <a:bodyPr spcFirstLastPara="1" wrap="square" lIns="91425" tIns="45700" rIns="91425" bIns="45700" anchor="t" anchorCtr="0">
            <a:spAutoFit/>
          </a:bodyPr>
          <a:lstStyle/>
          <a:p>
            <a:pPr algn="r"/>
            <a:r>
              <a:rPr lang="en-US" sz="1200">
                <a:latin typeface="Source Sans Pro"/>
                <a:ea typeface="Source Sans Pro"/>
                <a:hlinkClick r:id="rId5"/>
              </a:rPr>
              <a:t>No 1095-B available</a:t>
            </a:r>
            <a:r>
              <a:rPr lang="en-US" sz="1200">
                <a:latin typeface="Source Sans Pro"/>
                <a:ea typeface="Source Sans Pro"/>
              </a:rPr>
              <a:t>, </a:t>
            </a:r>
            <a:r>
              <a:rPr lang="en-US" sz="1200">
                <a:latin typeface="Source Sans Pro"/>
                <a:ea typeface="Source Sans Pro"/>
                <a:hlinkClick r:id="rId6"/>
              </a:rPr>
              <a:t>technical error</a:t>
            </a:r>
            <a:r>
              <a:rPr lang="en-US" sz="1200">
                <a:latin typeface="Source Sans Pro"/>
                <a:ea typeface="Source Sans Pro"/>
              </a:rPr>
              <a:t>, and </a:t>
            </a:r>
            <a:r>
              <a:rPr lang="en-US" sz="1200">
                <a:latin typeface="Source Sans Pro"/>
                <a:ea typeface="Source Sans Pro"/>
                <a:hlinkClick r:id="rId7"/>
              </a:rPr>
              <a:t>success</a:t>
            </a:r>
            <a:r>
              <a:rPr lang="en-US" sz="1200">
                <a:latin typeface="Source Sans Pro"/>
                <a:ea typeface="Source Sans Pro"/>
              </a:rPr>
              <a:t> links</a:t>
            </a:r>
            <a:endParaRPr lang="en-US"/>
          </a:p>
        </p:txBody>
      </p:sp>
    </p:spTree>
    <p:extLst>
      <p:ext uri="{BB962C8B-B14F-4D97-AF65-F5344CB8AC3E}">
        <p14:creationId xmlns:p14="http://schemas.microsoft.com/office/powerpoint/2010/main" val="372067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16" name="Rectangle 15">
            <a:extLst>
              <a:ext uri="{FF2B5EF4-FFF2-40B4-BE49-F238E27FC236}">
                <a16:creationId xmlns:a16="http://schemas.microsoft.com/office/drawing/2014/main" id="{8A8E2FB6-A608-4B9E-A208-3AABA014F4B7}"/>
              </a:ext>
            </a:extLst>
          </p:cNvPr>
          <p:cNvSpPr/>
          <p:nvPr/>
        </p:nvSpPr>
        <p:spPr>
          <a:xfrm>
            <a:off x="2675" y="-1657"/>
            <a:ext cx="12187667"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Graphical user interface&#10;&#10;Description automatically generated">
            <a:extLst>
              <a:ext uri="{FF2B5EF4-FFF2-40B4-BE49-F238E27FC236}">
                <a16:creationId xmlns:a16="http://schemas.microsoft.com/office/drawing/2014/main" id="{E218F9C1-6B29-4CDC-805D-1F58BA675490}"/>
              </a:ext>
            </a:extLst>
          </p:cNvPr>
          <p:cNvPicPr>
            <a:picLocks noChangeAspect="1"/>
          </p:cNvPicPr>
          <p:nvPr/>
        </p:nvPicPr>
        <p:blipFill>
          <a:blip r:embed="rId3"/>
          <a:stretch>
            <a:fillRect/>
          </a:stretch>
        </p:blipFill>
        <p:spPr>
          <a:xfrm>
            <a:off x="893428" y="238459"/>
            <a:ext cx="11299970" cy="6346128"/>
          </a:xfrm>
          <a:prstGeom prst="rect">
            <a:avLst/>
          </a:prstGeom>
        </p:spPr>
      </p:pic>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5" name="Google Shape;620;p15">
            <a:extLst>
              <a:ext uri="{FF2B5EF4-FFF2-40B4-BE49-F238E27FC236}">
                <a16:creationId xmlns:a16="http://schemas.microsoft.com/office/drawing/2014/main" id="{07F91C78-3BB8-4C26-9A3D-6A00346F5C99}"/>
              </a:ext>
            </a:extLst>
          </p:cNvPr>
          <p:cNvSpPr txBox="1"/>
          <p:nvPr/>
        </p:nvSpPr>
        <p:spPr>
          <a:xfrm>
            <a:off x="378679" y="750814"/>
            <a:ext cx="1220685" cy="430887"/>
          </a:xfrm>
          <a:prstGeom prst="rect">
            <a:avLst/>
          </a:prstGeom>
          <a:noFill/>
          <a:ln>
            <a:noFill/>
          </a:ln>
        </p:spPr>
        <p:txBody>
          <a:bodyPr spcFirstLastPara="1" wrap="square" lIns="0" tIns="0" rIns="0" bIns="0" anchor="t" anchorCtr="0">
            <a:spAutoFit/>
          </a:bodyPr>
          <a:lstStyle/>
          <a:p>
            <a:r>
              <a:rPr lang="en-US">
                <a:solidFill>
                  <a:srgbClr val="202120"/>
                </a:solidFill>
                <a:latin typeface="PT Serif"/>
                <a:sym typeface="PT Serif"/>
              </a:rPr>
              <a:t>No 1095-B available</a:t>
            </a:r>
            <a:endParaRPr lang="en-US" sz="1600">
              <a:solidFill>
                <a:srgbClr val="202120"/>
              </a:solidFill>
            </a:endParaRPr>
          </a:p>
        </p:txBody>
      </p:sp>
      <p:sp>
        <p:nvSpPr>
          <p:cNvPr id="24" name="Google Shape;620;p15">
            <a:extLst>
              <a:ext uri="{FF2B5EF4-FFF2-40B4-BE49-F238E27FC236}">
                <a16:creationId xmlns:a16="http://schemas.microsoft.com/office/drawing/2014/main" id="{D2D241B6-6D7E-44C6-B5A1-5644619D5460}"/>
              </a:ext>
            </a:extLst>
          </p:cNvPr>
          <p:cNvSpPr txBox="1"/>
          <p:nvPr/>
        </p:nvSpPr>
        <p:spPr>
          <a:xfrm>
            <a:off x="420625" y="2505512"/>
            <a:ext cx="815218"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202120"/>
                </a:solidFill>
                <a:latin typeface="PT Serif"/>
                <a:sym typeface="PT Serif"/>
              </a:rPr>
              <a:t>Technical issue</a:t>
            </a:r>
            <a:endParaRPr lang="en-US" sz="1600">
              <a:solidFill>
                <a:srgbClr val="202120"/>
              </a:solidFill>
            </a:endParaRPr>
          </a:p>
        </p:txBody>
      </p:sp>
      <p:sp>
        <p:nvSpPr>
          <p:cNvPr id="25" name="Google Shape;620;p15">
            <a:extLst>
              <a:ext uri="{FF2B5EF4-FFF2-40B4-BE49-F238E27FC236}">
                <a16:creationId xmlns:a16="http://schemas.microsoft.com/office/drawing/2014/main" id="{E1FCAECD-B04F-47AC-9752-88C37C92D5DD}"/>
              </a:ext>
            </a:extLst>
          </p:cNvPr>
          <p:cNvSpPr txBox="1"/>
          <p:nvPr/>
        </p:nvSpPr>
        <p:spPr>
          <a:xfrm>
            <a:off x="469560" y="4616741"/>
            <a:ext cx="892117"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202120"/>
                </a:solidFill>
                <a:latin typeface="PT Serif"/>
                <a:sym typeface="PT Serif"/>
              </a:rPr>
              <a:t>Success state</a:t>
            </a:r>
            <a:endParaRPr lang="en-US" sz="1600">
              <a:solidFill>
                <a:srgbClr val="202120"/>
              </a:solidFill>
            </a:endParaRPr>
          </a:p>
        </p:txBody>
      </p:sp>
      <p:sp>
        <p:nvSpPr>
          <p:cNvPr id="2" name="Google Shape;609;p14">
            <a:extLst>
              <a:ext uri="{FF2B5EF4-FFF2-40B4-BE49-F238E27FC236}">
                <a16:creationId xmlns:a16="http://schemas.microsoft.com/office/drawing/2014/main" id="{04EDEE64-E746-78F4-1324-7AF433DDB119}"/>
              </a:ext>
            </a:extLst>
          </p:cNvPr>
          <p:cNvSpPr txBox="1"/>
          <p:nvPr/>
        </p:nvSpPr>
        <p:spPr>
          <a:xfrm>
            <a:off x="8025063" y="6122168"/>
            <a:ext cx="3849330" cy="276959"/>
          </a:xfrm>
          <a:prstGeom prst="rect">
            <a:avLst/>
          </a:prstGeom>
          <a:noFill/>
          <a:ln>
            <a:noFill/>
          </a:ln>
        </p:spPr>
        <p:txBody>
          <a:bodyPr spcFirstLastPara="1" wrap="square" lIns="91425" tIns="45700" rIns="91425" bIns="45700" anchor="t" anchorCtr="0">
            <a:spAutoFit/>
          </a:bodyPr>
          <a:lstStyle/>
          <a:p>
            <a:pPr algn="r"/>
            <a:r>
              <a:rPr lang="en-US" sz="1200">
                <a:latin typeface="Source Sans Pro"/>
                <a:ea typeface="Source Sans Pro"/>
                <a:hlinkClick r:id="rId4"/>
              </a:rPr>
              <a:t>No 1095-B available</a:t>
            </a:r>
            <a:r>
              <a:rPr lang="en-US" sz="1200">
                <a:latin typeface="Source Sans Pro"/>
                <a:ea typeface="Source Sans Pro"/>
              </a:rPr>
              <a:t>, </a:t>
            </a:r>
            <a:r>
              <a:rPr lang="en-US" sz="1200">
                <a:latin typeface="Source Sans Pro"/>
                <a:ea typeface="Source Sans Pro"/>
                <a:hlinkClick r:id="rId5"/>
              </a:rPr>
              <a:t>technical error</a:t>
            </a:r>
            <a:r>
              <a:rPr lang="en-US" sz="1200">
                <a:latin typeface="Source Sans Pro"/>
                <a:ea typeface="Source Sans Pro"/>
              </a:rPr>
              <a:t>, and </a:t>
            </a:r>
            <a:r>
              <a:rPr lang="en-US" sz="1200">
                <a:latin typeface="Source Sans Pro"/>
                <a:ea typeface="Source Sans Pro"/>
                <a:hlinkClick r:id="rId6"/>
              </a:rPr>
              <a:t>success</a:t>
            </a:r>
            <a:r>
              <a:rPr lang="en-US" sz="1200">
                <a:latin typeface="Source Sans Pro"/>
                <a:ea typeface="Source Sans Pro"/>
              </a:rPr>
              <a:t> links</a:t>
            </a:r>
            <a:endParaRPr lang="en-US"/>
          </a:p>
        </p:txBody>
      </p:sp>
    </p:spTree>
    <p:extLst>
      <p:ext uri="{BB962C8B-B14F-4D97-AF65-F5344CB8AC3E}">
        <p14:creationId xmlns:p14="http://schemas.microsoft.com/office/powerpoint/2010/main" val="206029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10" name="Rectangle 9">
            <a:extLst>
              <a:ext uri="{FF2B5EF4-FFF2-40B4-BE49-F238E27FC236}">
                <a16:creationId xmlns:a16="http://schemas.microsoft.com/office/drawing/2014/main" id="{389A6555-68BD-49FE-A450-63908B6BC5AF}"/>
              </a:ext>
            </a:extLst>
          </p:cNvPr>
          <p:cNvSpPr/>
          <p:nvPr/>
        </p:nvSpPr>
        <p:spPr>
          <a:xfrm>
            <a:off x="970" y="-1657"/>
            <a:ext cx="12189372"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3200">
                <a:solidFill>
                  <a:schemeClr val="dk1"/>
                </a:solidFill>
                <a:latin typeface="PT Serif"/>
                <a:ea typeface="PT Serif"/>
                <a:cs typeface="PT Serif"/>
                <a:sym typeface="PT Serif"/>
              </a:rPr>
              <a:t>We presented our research findings in the weekly VA Design meeting to showcase our work </a:t>
            </a:r>
            <a:endParaRPr lang="en-US" sz="3200" b="0" i="0" u="none" strike="noStrike" cap="none">
              <a:solidFill>
                <a:schemeClr val="dk1"/>
              </a:solidFill>
              <a:latin typeface="PT Serif"/>
              <a:ea typeface="PT Serif"/>
              <a:cs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5" name="Google Shape;605;p14"/>
          <p:cNvSpPr txBox="1"/>
          <p:nvPr/>
        </p:nvSpPr>
        <p:spPr>
          <a:xfrm>
            <a:off x="419176" y="1926807"/>
            <a:ext cx="5008548"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Presented research finding to VA Design team</a:t>
            </a:r>
            <a:endParaRPr lang="en-US">
              <a:solidFill>
                <a:schemeClr val="tx1">
                  <a:lumMod val="50000"/>
                  <a:lumOff val="50000"/>
                </a:schemeClr>
              </a:solidFill>
            </a:endParaRPr>
          </a:p>
        </p:txBody>
      </p:sp>
      <p:sp>
        <p:nvSpPr>
          <p:cNvPr id="609" name="Google Shape;609;p14"/>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4"/>
              </a:rPr>
              <a:t>Presentation Link</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204907" y="2414189"/>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600"/>
              <a:t>Presented to the VA Platform Weekly Design Sync on the two rounds of</a:t>
            </a:r>
            <a:br>
              <a:rPr lang="en-US" sz="1600"/>
            </a:br>
            <a:r>
              <a:rPr lang="en-US" sz="1600"/>
              <a:t>the 1095-B user testing </a:t>
            </a:r>
          </a:p>
          <a:p>
            <a:r>
              <a:rPr lang="en-US" sz="1600"/>
              <a:t>Shared a copy of the prototype with the VA design community</a:t>
            </a:r>
          </a:p>
        </p:txBody>
      </p:sp>
      <p:pic>
        <p:nvPicPr>
          <p:cNvPr id="7" name="Picture 7" descr="Graphical user interface, application, Word&#10;&#10;Description automatically generated">
            <a:extLst>
              <a:ext uri="{FF2B5EF4-FFF2-40B4-BE49-F238E27FC236}">
                <a16:creationId xmlns:a16="http://schemas.microsoft.com/office/drawing/2014/main" id="{E167ADDA-3304-42B9-9524-97BE6D27840F}"/>
              </a:ext>
            </a:extLst>
          </p:cNvPr>
          <p:cNvPicPr>
            <a:picLocks noChangeAspect="1"/>
          </p:cNvPicPr>
          <p:nvPr/>
        </p:nvPicPr>
        <p:blipFill>
          <a:blip r:embed="rId5"/>
          <a:stretch>
            <a:fillRect/>
          </a:stretch>
        </p:blipFill>
        <p:spPr>
          <a:xfrm>
            <a:off x="8681884" y="3960248"/>
            <a:ext cx="3216378" cy="1782712"/>
          </a:xfrm>
          <a:prstGeom prst="rect">
            <a:avLst/>
          </a:prstGeom>
        </p:spPr>
      </p:pic>
      <p:pic>
        <p:nvPicPr>
          <p:cNvPr id="8" name="Picture 8" descr="Graphical user interface&#10;&#10;Description automatically generated">
            <a:extLst>
              <a:ext uri="{FF2B5EF4-FFF2-40B4-BE49-F238E27FC236}">
                <a16:creationId xmlns:a16="http://schemas.microsoft.com/office/drawing/2014/main" id="{A7F49EF5-7FD2-4E24-8DC7-5A70F582CFE8}"/>
              </a:ext>
            </a:extLst>
          </p:cNvPr>
          <p:cNvPicPr>
            <a:picLocks noChangeAspect="1"/>
          </p:cNvPicPr>
          <p:nvPr/>
        </p:nvPicPr>
        <p:blipFill>
          <a:blip r:embed="rId6"/>
          <a:stretch>
            <a:fillRect/>
          </a:stretch>
        </p:blipFill>
        <p:spPr>
          <a:xfrm>
            <a:off x="5375788" y="3960249"/>
            <a:ext cx="3173361" cy="1782712"/>
          </a:xfrm>
          <a:prstGeom prst="rect">
            <a:avLst/>
          </a:prstGeom>
        </p:spPr>
      </p:pic>
      <p:pic>
        <p:nvPicPr>
          <p:cNvPr id="9" name="Picture 9" descr="Table&#10;&#10;Description automatically generated">
            <a:extLst>
              <a:ext uri="{FF2B5EF4-FFF2-40B4-BE49-F238E27FC236}">
                <a16:creationId xmlns:a16="http://schemas.microsoft.com/office/drawing/2014/main" id="{9237B7FB-437B-4F8D-8925-192D1CF2D458}"/>
              </a:ext>
            </a:extLst>
          </p:cNvPr>
          <p:cNvPicPr>
            <a:picLocks noChangeAspect="1"/>
          </p:cNvPicPr>
          <p:nvPr/>
        </p:nvPicPr>
        <p:blipFill>
          <a:blip r:embed="rId7"/>
          <a:stretch>
            <a:fillRect/>
          </a:stretch>
        </p:blipFill>
        <p:spPr>
          <a:xfrm>
            <a:off x="8731045" y="1999945"/>
            <a:ext cx="3179506" cy="1770421"/>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7884BA36-C9C9-41F8-AF4A-AC1388B7BC31}"/>
              </a:ext>
            </a:extLst>
          </p:cNvPr>
          <p:cNvPicPr>
            <a:picLocks noChangeAspect="1"/>
          </p:cNvPicPr>
          <p:nvPr/>
        </p:nvPicPr>
        <p:blipFill>
          <a:blip r:embed="rId8"/>
          <a:stretch>
            <a:fillRect/>
          </a:stretch>
        </p:blipFill>
        <p:spPr>
          <a:xfrm>
            <a:off x="5424949" y="1999943"/>
            <a:ext cx="3136490" cy="1770421"/>
          </a:xfrm>
          <a:prstGeom prst="rect">
            <a:avLst/>
          </a:prstGeom>
        </p:spPr>
      </p:pic>
    </p:spTree>
    <p:extLst>
      <p:ext uri="{BB962C8B-B14F-4D97-AF65-F5344CB8AC3E}">
        <p14:creationId xmlns:p14="http://schemas.microsoft.com/office/powerpoint/2010/main" val="120999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6882" y="750806"/>
            <a:ext cx="10069070" cy="869710"/>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3200" b="0" i="0" u="none" strike="noStrike" cap="none">
                <a:solidFill>
                  <a:schemeClr val="dk1"/>
                </a:solidFill>
                <a:latin typeface="PT Serif"/>
                <a:ea typeface="PT Serif"/>
                <a:cs typeface="PT Serif"/>
                <a:sym typeface="PT Serif"/>
              </a:rPr>
              <a:t>We created training materials to</a:t>
            </a:r>
            <a:r>
              <a:rPr lang="en-US" sz="3200">
                <a:solidFill>
                  <a:schemeClr val="dk1"/>
                </a:solidFill>
                <a:latin typeface="PT Serif"/>
                <a:ea typeface="PT Serif"/>
                <a:cs typeface="PT Serif"/>
                <a:sym typeface="PT Serif"/>
              </a:rPr>
              <a:t> enable the VA to help Veterans use our product</a:t>
            </a:r>
            <a:endParaRPr lang="en-US" sz="3200" b="0" i="0" u="none" strike="noStrike" cap="none">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5" name="Google Shape;605;p14"/>
          <p:cNvSpPr txBox="1"/>
          <p:nvPr/>
        </p:nvSpPr>
        <p:spPr>
          <a:xfrm>
            <a:off x="417060" y="1798618"/>
            <a:ext cx="8496300" cy="123880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Draft scripts for health enrollment centers (HEC’s) call center (based on Tarsha’s examples)</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Create product video for contact center review</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Update product guide based on initial contact center review feedback</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Update product guide and cover letter content to reflect feedback from midpoint review</a:t>
            </a:r>
            <a:endParaRPr lang="en-US">
              <a:solidFill>
                <a:schemeClr val="tx1">
                  <a:lumMod val="50000"/>
                  <a:lumOff val="50000"/>
                </a:schemeClr>
              </a:solidFill>
              <a:latin typeface="PT Serif"/>
              <a:ea typeface="PT Serif"/>
              <a:cs typeface="PT Serif"/>
            </a:endParaRPr>
          </a:p>
          <a:p>
            <a:pPr>
              <a:lnSpc>
                <a:spcPct val="115000"/>
              </a:lnSpc>
              <a:buSzPts val="1400"/>
            </a:pPr>
            <a:endParaRPr lang="en-US"/>
          </a:p>
        </p:txBody>
      </p:sp>
      <p:sp>
        <p:nvSpPr>
          <p:cNvPr id="609" name="Google Shape;609;p14"/>
          <p:cNvSpPr txBox="1"/>
          <p:nvPr/>
        </p:nvSpPr>
        <p:spPr>
          <a:xfrm>
            <a:off x="8025063" y="6122168"/>
            <a:ext cx="384933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7"/>
              </a:rPr>
              <a:t>Training guide</a:t>
            </a:r>
            <a:r>
              <a:rPr lang="en-US" sz="1200">
                <a:solidFill>
                  <a:srgbClr val="000000"/>
                </a:solidFill>
                <a:latin typeface="Source Sans Pro"/>
                <a:ea typeface="Source Sans Pro"/>
                <a:sym typeface="Arial"/>
              </a:rPr>
              <a:t>, </a:t>
            </a:r>
            <a:r>
              <a:rPr lang="en-US" sz="1200">
                <a:solidFill>
                  <a:srgbClr val="000000"/>
                </a:solidFill>
                <a:latin typeface="Source Sans Pro"/>
                <a:ea typeface="Source Sans Pro"/>
                <a:sym typeface="Arial"/>
                <a:hlinkClick r:id="rId8"/>
              </a:rPr>
              <a:t>FAQ’s</a:t>
            </a:r>
            <a:r>
              <a:rPr lang="en-US" sz="1200">
                <a:latin typeface="Source Sans Pro"/>
                <a:ea typeface="Source Sans Pro"/>
              </a:rPr>
              <a:t>,</a:t>
            </a:r>
            <a:r>
              <a:rPr lang="en-US" sz="1200">
                <a:solidFill>
                  <a:srgbClr val="000000"/>
                </a:solidFill>
                <a:latin typeface="Source Sans Pro"/>
                <a:ea typeface="Source Sans Pro"/>
                <a:sym typeface="Arial"/>
              </a:rPr>
              <a:t> </a:t>
            </a:r>
            <a:r>
              <a:rPr lang="en-US" sz="1200">
                <a:solidFill>
                  <a:srgbClr val="000000"/>
                </a:solidFill>
                <a:latin typeface="Source Sans Pro"/>
                <a:ea typeface="Source Sans Pro"/>
                <a:sym typeface="Arial"/>
                <a:hlinkClick r:id="rId9"/>
              </a:rPr>
              <a:t>fact sheet</a:t>
            </a:r>
            <a:r>
              <a:rPr lang="en-US" sz="1200">
                <a:solidFill>
                  <a:srgbClr val="000000"/>
                </a:solidFill>
                <a:latin typeface="Source Sans Pro"/>
                <a:ea typeface="Source Sans Pro"/>
                <a:sym typeface="Arial"/>
              </a:rPr>
              <a:t> and </a:t>
            </a:r>
            <a:r>
              <a:rPr lang="en-US" sz="1200">
                <a:solidFill>
                  <a:srgbClr val="000000"/>
                </a:solidFill>
                <a:latin typeface="Source Sans Pro"/>
                <a:ea typeface="Source Sans Pro"/>
                <a:sym typeface="Arial"/>
                <a:hlinkClick r:id="rId10"/>
              </a:rPr>
              <a:t>initial product video</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pic>
        <p:nvPicPr>
          <p:cNvPr id="4" name="Picture 4" descr="Text, letter&#10;&#10;Description automatically generated">
            <a:extLst>
              <a:ext uri="{FF2B5EF4-FFF2-40B4-BE49-F238E27FC236}">
                <a16:creationId xmlns:a16="http://schemas.microsoft.com/office/drawing/2014/main" id="{A3DE1E23-4D91-4A14-B3F7-C67C5D0DD7A5}"/>
              </a:ext>
            </a:extLst>
          </p:cNvPr>
          <p:cNvPicPr>
            <a:picLocks noChangeAspect="1"/>
          </p:cNvPicPr>
          <p:nvPr/>
        </p:nvPicPr>
        <p:blipFill rotWithShape="1">
          <a:blip r:embed="rId11"/>
          <a:srcRect l="1637" t="1754" r="2422" b="2632"/>
          <a:stretch/>
        </p:blipFill>
        <p:spPr>
          <a:xfrm>
            <a:off x="417060" y="3059471"/>
            <a:ext cx="3768127" cy="2965802"/>
          </a:xfrm>
          <a:prstGeom prst="rect">
            <a:avLst/>
          </a:prstGeom>
          <a:ln>
            <a:solidFill>
              <a:schemeClr val="tx1">
                <a:lumMod val="25000"/>
                <a:lumOff val="75000"/>
              </a:schemeClr>
            </a:solidFill>
          </a:ln>
        </p:spPr>
      </p:pic>
      <p:pic>
        <p:nvPicPr>
          <p:cNvPr id="5" name="Picture 5" descr="Text&#10;&#10;Description automatically generated">
            <a:extLst>
              <a:ext uri="{FF2B5EF4-FFF2-40B4-BE49-F238E27FC236}">
                <a16:creationId xmlns:a16="http://schemas.microsoft.com/office/drawing/2014/main" id="{9E943CF7-D578-4861-B11C-4ED484043137}"/>
              </a:ext>
            </a:extLst>
          </p:cNvPr>
          <p:cNvPicPr>
            <a:picLocks noChangeAspect="1"/>
          </p:cNvPicPr>
          <p:nvPr/>
        </p:nvPicPr>
        <p:blipFill rotWithShape="1">
          <a:blip r:embed="rId12"/>
          <a:srcRect l="2227" t="1974" r="2450" b="2399"/>
          <a:stretch/>
        </p:blipFill>
        <p:spPr>
          <a:xfrm>
            <a:off x="5171555" y="3059072"/>
            <a:ext cx="2916820" cy="2965589"/>
          </a:xfrm>
          <a:prstGeom prst="rect">
            <a:avLst/>
          </a:prstGeom>
          <a:ln>
            <a:solidFill>
              <a:schemeClr val="tx1">
                <a:lumMod val="25000"/>
                <a:lumOff val="75000"/>
              </a:schemeClr>
            </a:solidFill>
          </a:ln>
        </p:spPr>
      </p:pic>
      <p:pic>
        <p:nvPicPr>
          <p:cNvPr id="6" name="Picture 6" descr="Text&#10;&#10;Description automatically generated">
            <a:extLst>
              <a:ext uri="{FF2B5EF4-FFF2-40B4-BE49-F238E27FC236}">
                <a16:creationId xmlns:a16="http://schemas.microsoft.com/office/drawing/2014/main" id="{7320460E-7625-44AD-8A44-09D8797A39CC}"/>
              </a:ext>
            </a:extLst>
          </p:cNvPr>
          <p:cNvPicPr>
            <a:picLocks noChangeAspect="1"/>
          </p:cNvPicPr>
          <p:nvPr/>
        </p:nvPicPr>
        <p:blipFill rotWithShape="1">
          <a:blip r:embed="rId13"/>
          <a:srcRect l="3133" t="1754" r="2611" b="3724"/>
          <a:stretch/>
        </p:blipFill>
        <p:spPr>
          <a:xfrm>
            <a:off x="9235697" y="3059072"/>
            <a:ext cx="2499225" cy="2966002"/>
          </a:xfrm>
          <a:prstGeom prst="rect">
            <a:avLst/>
          </a:prstGeom>
          <a:ln>
            <a:solidFill>
              <a:schemeClr val="tx1">
                <a:lumMod val="25000"/>
                <a:lumOff val="75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a:lnSpc>
                <a:spcPct val="90000"/>
              </a:lnSpc>
            </a:pPr>
            <a:r>
              <a:rPr lang="en-US" sz="3200" b="0" i="0" u="none" strike="noStrike" cap="none">
                <a:solidFill>
                  <a:schemeClr val="dk1"/>
                </a:solidFill>
                <a:latin typeface="PT Serif"/>
                <a:ea typeface="PT Serif"/>
                <a:cs typeface="PT Serif"/>
                <a:sym typeface="PT Serif"/>
              </a:rPr>
              <a:t>We </a:t>
            </a:r>
            <a:r>
              <a:rPr lang="en-US" sz="3200">
                <a:solidFill>
                  <a:schemeClr val="dk1"/>
                </a:solidFill>
                <a:latin typeface="PT Serif"/>
                <a:ea typeface="PT Serif"/>
                <a:cs typeface="PT Serif"/>
                <a:sym typeface="PT Serif"/>
              </a:rPr>
              <a:t>drafted future communications that would be sent to Veterans using the VA Notify platform (1/3)</a:t>
            </a:r>
            <a:endParaRPr lang="en-US">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5" name="Google Shape;605;p14"/>
          <p:cNvSpPr txBox="1"/>
          <p:nvPr/>
        </p:nvSpPr>
        <p:spPr>
          <a:xfrm>
            <a:off x="417060" y="1798618"/>
            <a:ext cx="11353800" cy="991041"/>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Research into VA Notify and how 1095-B might use VA Notify</a:t>
            </a: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Draft Veteran notification – email </a:t>
            </a:r>
          </a:p>
          <a:p>
            <a:pPr>
              <a:lnSpc>
                <a:spcPct val="115000"/>
              </a:lnSpc>
              <a:buSzPts val="1400"/>
            </a:pPr>
            <a:r>
              <a:rPr lang="en-US" b="0" i="0" strike="noStrike" cap="none">
                <a:solidFill>
                  <a:schemeClr val="tx1"/>
                </a:solidFill>
                <a:latin typeface="PT Serif"/>
                <a:ea typeface="PT Serif"/>
                <a:cs typeface="PT Serif"/>
                <a:sym typeface="PT Serif"/>
                <a:hlinkClick r:id="rId5"/>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Draft Veteran notification – text message</a:t>
            </a:r>
          </a:p>
          <a:p>
            <a:pPr>
              <a:lnSpc>
                <a:spcPct val="115000"/>
              </a:lnSpc>
              <a:buSzPts val="1400"/>
            </a:pPr>
            <a:endParaRPr lang="en-US"/>
          </a:p>
        </p:txBody>
      </p:sp>
      <p:sp>
        <p:nvSpPr>
          <p:cNvPr id="609" name="Google Shape;609;p14"/>
          <p:cNvSpPr txBox="1"/>
          <p:nvPr/>
        </p:nvSpPr>
        <p:spPr>
          <a:xfrm>
            <a:off x="8253663" y="6122168"/>
            <a:ext cx="3620731"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6"/>
              </a:rPr>
              <a:t>Meeting notes </a:t>
            </a:r>
            <a:r>
              <a:rPr lang="en-US" sz="1200">
                <a:solidFill>
                  <a:srgbClr val="000000"/>
                </a:solidFill>
                <a:latin typeface="Source Sans Pro"/>
                <a:ea typeface="Source Sans Pro"/>
                <a:sym typeface="Arial"/>
              </a:rPr>
              <a:t>, </a:t>
            </a:r>
            <a:r>
              <a:rPr lang="en-US" sz="1200">
                <a:latin typeface="Source Sans Pro"/>
                <a:ea typeface="Source Sans Pro"/>
                <a:hlinkClick r:id="rId7"/>
              </a:rPr>
              <a:t>email</a:t>
            </a:r>
            <a:r>
              <a:rPr lang="en-US" sz="1200">
                <a:latin typeface="Source Sans Pro"/>
                <a:ea typeface="Source Sans Pro"/>
              </a:rPr>
              <a:t> and </a:t>
            </a:r>
            <a:r>
              <a:rPr lang="en-US" sz="1200">
                <a:latin typeface="Source Sans Pro"/>
                <a:ea typeface="Source Sans Pro"/>
                <a:hlinkClick r:id="rId8"/>
              </a:rPr>
              <a:t>text</a:t>
            </a:r>
            <a:r>
              <a:rPr lang="en-US" sz="1200">
                <a:latin typeface="Source Sans Pro"/>
                <a:ea typeface="Source Sans Pro"/>
              </a:rPr>
              <a:t> templates</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408116" y="2930720"/>
            <a:ext cx="8120018" cy="2876030"/>
          </a:xfrm>
          <a:prstGeom prst="rect">
            <a:avLst/>
          </a:prstGeom>
          <a:noFill/>
          <a:ln>
            <a:solidFill>
              <a:schemeClr val="tx2"/>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sz="1000" b="1"/>
              <a:t>Initial Announcement: Email</a:t>
            </a:r>
            <a:endParaRPr lang="en-US" sz="1000"/>
          </a:p>
          <a:p>
            <a:pPr marL="0" indent="0">
              <a:lnSpc>
                <a:spcPct val="150000"/>
              </a:lnSpc>
              <a:buNone/>
            </a:pPr>
            <a:r>
              <a:rPr lang="en-US" sz="1000" b="1"/>
              <a:t>From:</a:t>
            </a:r>
            <a:r>
              <a:rPr lang="en-US" sz="1000"/>
              <a:t> U.S. Department of Veteran Affairs</a:t>
            </a:r>
            <a:br>
              <a:rPr lang="en-US" sz="1000"/>
            </a:br>
            <a:r>
              <a:rPr lang="en-US" sz="1000" b="1"/>
              <a:t>Subject:</a:t>
            </a:r>
            <a:r>
              <a:rPr lang="en-US" sz="1000"/>
              <a:t> Your IRS 1095-B tax form is now available online</a:t>
            </a:r>
          </a:p>
          <a:p>
            <a:pPr marL="0" indent="0">
              <a:lnSpc>
                <a:spcPct val="150000"/>
              </a:lnSpc>
              <a:buNone/>
            </a:pPr>
            <a:r>
              <a:rPr lang="en-US" sz="1000"/>
              <a:t>Dear [First_Name],</a:t>
            </a:r>
          </a:p>
          <a:p>
            <a:pPr marL="0" indent="0">
              <a:lnSpc>
                <a:spcPct val="150000"/>
              </a:lnSpc>
              <a:buNone/>
            </a:pPr>
            <a:r>
              <a:rPr lang="en-US" sz="1000"/>
              <a:t>In an effort to reduce paper and provide more convenient options for Veterans to access documents, we have now made the IRS 1095-B tax form (proof of health coverage) available online for download from your records on Va.gov. Visit </a:t>
            </a:r>
            <a:r>
              <a:rPr lang="en-US" sz="1000" u="sng">
                <a:hlinkClick r:id="rId9"/>
              </a:rPr>
              <a:t>https://www.va.gov/records/download-your-irs-1095-b</a:t>
            </a:r>
            <a:r>
              <a:rPr lang="en-US" sz="1000"/>
              <a:t> to download and/or print a copy of this form.</a:t>
            </a:r>
          </a:p>
          <a:p>
            <a:pPr marL="0" indent="0">
              <a:lnSpc>
                <a:spcPct val="150000"/>
              </a:lnSpc>
              <a:buNone/>
            </a:pPr>
            <a:r>
              <a:rPr lang="en-US" sz="1000"/>
              <a:t>Thank you,</a:t>
            </a:r>
            <a:br>
              <a:rPr lang="en-US" sz="1000"/>
            </a:br>
            <a:r>
              <a:rPr lang="en-US" sz="1000"/>
              <a:t>VA.gov</a:t>
            </a:r>
          </a:p>
          <a:p>
            <a:pPr marL="0" indent="0">
              <a:lnSpc>
                <a:spcPct val="150000"/>
              </a:lnSpc>
              <a:buNone/>
            </a:pPr>
            <a:endParaRPr lang="en-US" sz="1000" b="1"/>
          </a:p>
        </p:txBody>
      </p:sp>
      <p:sp>
        <p:nvSpPr>
          <p:cNvPr id="15" name="Google Shape;606;p14">
            <a:extLst>
              <a:ext uri="{FF2B5EF4-FFF2-40B4-BE49-F238E27FC236}">
                <a16:creationId xmlns:a16="http://schemas.microsoft.com/office/drawing/2014/main" id="{E539B02A-95E4-440D-9E22-F138643D2C89}"/>
              </a:ext>
            </a:extLst>
          </p:cNvPr>
          <p:cNvSpPr txBox="1">
            <a:spLocks noGrp="1"/>
          </p:cNvSpPr>
          <p:nvPr/>
        </p:nvSpPr>
        <p:spPr>
          <a:xfrm>
            <a:off x="8986157" y="2930719"/>
            <a:ext cx="2890521" cy="1839515"/>
          </a:xfrm>
          <a:prstGeom prst="rect">
            <a:avLst/>
          </a:prstGeom>
          <a:noFill/>
          <a:ln>
            <a:solidFill>
              <a:schemeClr val="tx2"/>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sz="1000" b="1"/>
              <a:t>Initial Announcement: SMS</a:t>
            </a:r>
          </a:p>
          <a:p>
            <a:pPr marL="0" indent="0">
              <a:lnSpc>
                <a:spcPct val="150000"/>
              </a:lnSpc>
              <a:buNone/>
            </a:pPr>
            <a:r>
              <a:rPr lang="en-US" sz="1000"/>
              <a:t>U.S. Department of Veteran Affairs: Now you can get your IRS 1095-B tax form (proof of health coverage) online. To download, visit: </a:t>
            </a:r>
            <a:r>
              <a:rPr lang="en-US" sz="1000">
                <a:hlinkClick r:id="rId9"/>
              </a:rPr>
              <a:t>https://www.va.gov/records/download-your-irs-1095-b</a:t>
            </a:r>
            <a:r>
              <a:rPr lang="en-US" sz="1000" u="sng"/>
              <a:t>.</a:t>
            </a:r>
          </a:p>
          <a:p>
            <a:pPr marL="0" indent="0">
              <a:lnSpc>
                <a:spcPct val="150000"/>
              </a:lnSpc>
              <a:buNone/>
            </a:pPr>
            <a:endParaRPr lang="en-US" sz="1000"/>
          </a:p>
          <a:p>
            <a:pPr marL="0" indent="0">
              <a:lnSpc>
                <a:spcPct val="150000"/>
              </a:lnSpc>
              <a:buNone/>
            </a:pPr>
            <a:endParaRPr lang="en-US" sz="1000" b="1"/>
          </a:p>
        </p:txBody>
      </p:sp>
    </p:spTree>
    <p:extLst>
      <p:ext uri="{BB962C8B-B14F-4D97-AF65-F5344CB8AC3E}">
        <p14:creationId xmlns:p14="http://schemas.microsoft.com/office/powerpoint/2010/main" val="163976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a:lnSpc>
                <a:spcPct val="90000"/>
              </a:lnSpc>
            </a:pPr>
            <a:r>
              <a:rPr lang="en-US" sz="3200" b="0" i="0" u="none" strike="noStrike" cap="none">
                <a:solidFill>
                  <a:schemeClr val="dk1"/>
                </a:solidFill>
                <a:latin typeface="PT Serif"/>
                <a:ea typeface="PT Serif"/>
                <a:cs typeface="PT Serif"/>
                <a:sym typeface="PT Serif"/>
              </a:rPr>
              <a:t>We </a:t>
            </a:r>
            <a:r>
              <a:rPr lang="en-US" sz="3200">
                <a:solidFill>
                  <a:schemeClr val="dk1"/>
                </a:solidFill>
                <a:latin typeface="PT Serif"/>
                <a:ea typeface="PT Serif"/>
                <a:cs typeface="PT Serif"/>
                <a:sym typeface="PT Serif"/>
              </a:rPr>
              <a:t>drafted future communications that would be sent to Veterans using the VA Notify platform (2/3)</a:t>
            </a:r>
            <a:endParaRPr lang="en-US">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411931" y="1990985"/>
            <a:ext cx="8120018" cy="2876030"/>
          </a:xfrm>
          <a:prstGeom prst="rect">
            <a:avLst/>
          </a:prstGeom>
          <a:noFill/>
          <a:ln>
            <a:solidFill>
              <a:schemeClr val="tx2"/>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sz="1000" b="1"/>
              <a:t>Automated Notification: Email</a:t>
            </a:r>
          </a:p>
          <a:p>
            <a:pPr marL="0" indent="0">
              <a:lnSpc>
                <a:spcPct val="150000"/>
              </a:lnSpc>
              <a:buNone/>
            </a:pPr>
            <a:r>
              <a:rPr lang="en-US" sz="1000" b="1"/>
              <a:t>From:</a:t>
            </a:r>
            <a:r>
              <a:rPr lang="en-US" sz="1000"/>
              <a:t> U.S. Department of Veteran Affairs</a:t>
            </a:r>
            <a:br>
              <a:rPr lang="en-US" sz="1000"/>
            </a:br>
            <a:r>
              <a:rPr lang="en-US" sz="1000" b="1"/>
              <a:t>Subject:</a:t>
            </a:r>
            <a:r>
              <a:rPr lang="en-US" sz="1000"/>
              <a:t> Your 2022 1095-B tax form is available for download</a:t>
            </a:r>
          </a:p>
          <a:p>
            <a:pPr marL="0" indent="0">
              <a:lnSpc>
                <a:spcPct val="150000"/>
              </a:lnSpc>
              <a:buNone/>
            </a:pPr>
            <a:r>
              <a:rPr lang="en-US" sz="1000"/>
              <a:t>Dear [First_Name],</a:t>
            </a:r>
          </a:p>
          <a:p>
            <a:pPr marL="0" indent="0">
              <a:lnSpc>
                <a:spcPct val="150000"/>
              </a:lnSpc>
              <a:buNone/>
            </a:pPr>
            <a:br>
              <a:rPr lang="en-US" sz="1000"/>
            </a:br>
            <a:r>
              <a:rPr lang="en-US" sz="1000"/>
              <a:t>Your 2022 IRS 1095-B tax form (proof of health coverage) is now available for download. If you would like a copy for your records, please visit: </a:t>
            </a:r>
            <a:r>
              <a:rPr lang="en-US" sz="1000">
                <a:hlinkClick r:id="rId3"/>
              </a:rPr>
              <a:t>https://www.va.gov/records/download-your-irs-1095-b</a:t>
            </a:r>
            <a:r>
              <a:rPr lang="en-US" sz="1000"/>
              <a:t>.</a:t>
            </a:r>
          </a:p>
          <a:p>
            <a:pPr marL="0" indent="0">
              <a:lnSpc>
                <a:spcPct val="150000"/>
              </a:lnSpc>
              <a:buNone/>
            </a:pPr>
            <a:r>
              <a:rPr lang="en-US" sz="1000"/>
              <a:t>Thank you,</a:t>
            </a:r>
            <a:br>
              <a:rPr lang="en-US" sz="1000"/>
            </a:br>
            <a:r>
              <a:rPr lang="en-US" sz="1000"/>
              <a:t>VA.gov</a:t>
            </a:r>
          </a:p>
          <a:p>
            <a:pPr marL="0" indent="0">
              <a:lnSpc>
                <a:spcPct val="150000"/>
              </a:lnSpc>
              <a:buNone/>
            </a:pPr>
            <a:endParaRPr lang="en-US" sz="1900"/>
          </a:p>
          <a:p>
            <a:pPr marL="0" indent="0">
              <a:lnSpc>
                <a:spcPct val="150000"/>
              </a:lnSpc>
              <a:buNone/>
            </a:pPr>
            <a:endParaRPr lang="en-US"/>
          </a:p>
        </p:txBody>
      </p:sp>
      <p:sp>
        <p:nvSpPr>
          <p:cNvPr id="15" name="Google Shape;606;p14">
            <a:extLst>
              <a:ext uri="{FF2B5EF4-FFF2-40B4-BE49-F238E27FC236}">
                <a16:creationId xmlns:a16="http://schemas.microsoft.com/office/drawing/2014/main" id="{E539B02A-95E4-440D-9E22-F138643D2C89}"/>
              </a:ext>
            </a:extLst>
          </p:cNvPr>
          <p:cNvSpPr txBox="1">
            <a:spLocks noGrp="1"/>
          </p:cNvSpPr>
          <p:nvPr/>
        </p:nvSpPr>
        <p:spPr>
          <a:xfrm>
            <a:off x="8932277" y="1990985"/>
            <a:ext cx="2890521" cy="1779357"/>
          </a:xfrm>
          <a:prstGeom prst="rect">
            <a:avLst/>
          </a:prstGeom>
          <a:noFill/>
          <a:ln>
            <a:solidFill>
              <a:schemeClr val="tx2"/>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sz="1000" b="1"/>
              <a:t>Automated Notification: SMS</a:t>
            </a:r>
            <a:endParaRPr lang="en-US"/>
          </a:p>
          <a:p>
            <a:pPr marL="0" indent="0">
              <a:lnSpc>
                <a:spcPct val="150000"/>
              </a:lnSpc>
              <a:buNone/>
            </a:pPr>
            <a:r>
              <a:rPr lang="en-US" sz="1000"/>
              <a:t>U.S. Department of Veteran Affairs: Your [year] IRS 1095-B tax form (proof of health coverage) is now ready for download. Please visit: </a:t>
            </a:r>
            <a:r>
              <a:rPr lang="en-US" sz="1000">
                <a:hlinkClick r:id="rId3"/>
              </a:rPr>
              <a:t>https://www.va.gov/records/download-your-irs-1095-b</a:t>
            </a:r>
            <a:r>
              <a:rPr lang="en-US" sz="1000" u="sng"/>
              <a:t>.</a:t>
            </a:r>
            <a:endParaRPr lang="en-US"/>
          </a:p>
          <a:p>
            <a:pPr marL="0" indent="0">
              <a:lnSpc>
                <a:spcPct val="150000"/>
              </a:lnSpc>
              <a:buNone/>
            </a:pPr>
            <a:endParaRPr lang="en-US" sz="1000" u="sng"/>
          </a:p>
          <a:p>
            <a:pPr marL="0" indent="0">
              <a:lnSpc>
                <a:spcPct val="150000"/>
              </a:lnSpc>
              <a:buNone/>
            </a:pPr>
            <a:endParaRPr lang="en-US" sz="1000"/>
          </a:p>
          <a:p>
            <a:pPr marL="0" indent="0">
              <a:lnSpc>
                <a:spcPct val="150000"/>
              </a:lnSpc>
              <a:buNone/>
            </a:pPr>
            <a:endParaRPr lang="en-US" sz="1000" b="1"/>
          </a:p>
        </p:txBody>
      </p:sp>
    </p:spTree>
    <p:extLst>
      <p:ext uri="{BB962C8B-B14F-4D97-AF65-F5344CB8AC3E}">
        <p14:creationId xmlns:p14="http://schemas.microsoft.com/office/powerpoint/2010/main" val="401713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16</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a:lnSpc>
                <a:spcPct val="90000"/>
              </a:lnSpc>
            </a:pPr>
            <a:r>
              <a:rPr lang="en-US" sz="3200" b="0" i="0" u="none" strike="noStrike" cap="none">
                <a:solidFill>
                  <a:schemeClr val="dk1"/>
                </a:solidFill>
                <a:latin typeface="PT Serif"/>
                <a:ea typeface="PT Serif"/>
                <a:cs typeface="PT Serif"/>
                <a:sym typeface="PT Serif"/>
              </a:rPr>
              <a:t>We </a:t>
            </a:r>
            <a:r>
              <a:rPr lang="en-US" sz="3200">
                <a:solidFill>
                  <a:schemeClr val="dk1"/>
                </a:solidFill>
                <a:latin typeface="PT Serif"/>
                <a:ea typeface="PT Serif"/>
                <a:cs typeface="PT Serif"/>
                <a:sym typeface="PT Serif"/>
              </a:rPr>
              <a:t>drafted future communications that would be sent to Veterans using the VA Notify platform (3/3)</a:t>
            </a:r>
            <a:endParaRPr lang="en-US">
              <a:solidFill>
                <a:schemeClr val="dk1"/>
              </a:solidFill>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sp>
        <p:nvSpPr>
          <p:cNvPr id="16" name="Google Shape;606;p14">
            <a:extLst>
              <a:ext uri="{FF2B5EF4-FFF2-40B4-BE49-F238E27FC236}">
                <a16:creationId xmlns:a16="http://schemas.microsoft.com/office/drawing/2014/main" id="{F29BBF2D-5F15-45EC-BE2A-14ABF1E18DB5}"/>
              </a:ext>
            </a:extLst>
          </p:cNvPr>
          <p:cNvSpPr txBox="1">
            <a:spLocks noGrp="1"/>
          </p:cNvSpPr>
          <p:nvPr/>
        </p:nvSpPr>
        <p:spPr>
          <a:xfrm>
            <a:off x="411004" y="1990985"/>
            <a:ext cx="8120018" cy="2876030"/>
          </a:xfrm>
          <a:prstGeom prst="rect">
            <a:avLst/>
          </a:prstGeom>
          <a:noFill/>
          <a:ln>
            <a:solidFill>
              <a:schemeClr val="tx2"/>
            </a:solidFill>
          </a:ln>
        </p:spPr>
        <p:txBody>
          <a:bodyPr spcFirstLastPara="1" wrap="square" lIns="91425" tIns="45700" rIns="91425" bIns="45700" anchor="t" anchorCtr="0">
            <a:normAutofit fontScale="47500" lnSpcReduction="20000"/>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b="1"/>
              <a:t>Form Updated Notification: Email</a:t>
            </a:r>
          </a:p>
          <a:p>
            <a:pPr marL="0" indent="0">
              <a:lnSpc>
                <a:spcPct val="150000"/>
              </a:lnSpc>
              <a:buNone/>
            </a:pPr>
            <a:r>
              <a:rPr lang="en-US" b="1"/>
              <a:t>From:</a:t>
            </a:r>
            <a:r>
              <a:rPr lang="en-US"/>
              <a:t> U.S. Department of Veteran Affairs</a:t>
            </a:r>
            <a:br>
              <a:rPr lang="en-US"/>
            </a:br>
            <a:r>
              <a:rPr lang="en-US" b="1"/>
              <a:t>Subject:</a:t>
            </a:r>
            <a:r>
              <a:rPr lang="en-US"/>
              <a:t> Updates to your 1095-B have been processed </a:t>
            </a:r>
          </a:p>
          <a:p>
            <a:pPr marL="0" indent="0">
              <a:lnSpc>
                <a:spcPct val="150000"/>
              </a:lnSpc>
              <a:buNone/>
            </a:pPr>
            <a:r>
              <a:rPr lang="en-US"/>
              <a:t>Dear [First_Name],</a:t>
            </a:r>
          </a:p>
          <a:p>
            <a:pPr marL="0" indent="0">
              <a:lnSpc>
                <a:spcPct val="150000"/>
              </a:lnSpc>
              <a:buNone/>
            </a:pPr>
            <a:r>
              <a:rPr lang="en-US"/>
              <a:t>Thank you for contacting us. Requested changes to your 2022 IRS 1095-B tax form (proof of health coverage) have been updated in our system. To download and/or print a copy of the revised form, please visit: </a:t>
            </a:r>
            <a:r>
              <a:rPr lang="en-US" u="sng">
                <a:hlinkClick r:id="rId3"/>
              </a:rPr>
              <a:t>https://www.va.gov/records/download-your-irs-1095-b</a:t>
            </a:r>
            <a:r>
              <a:rPr lang="en-US"/>
              <a:t>.</a:t>
            </a:r>
          </a:p>
          <a:p>
            <a:pPr marL="0" indent="0">
              <a:lnSpc>
                <a:spcPct val="150000"/>
              </a:lnSpc>
              <a:buNone/>
            </a:pPr>
            <a:r>
              <a:rPr lang="en-US"/>
              <a:t>If you have not authorized this request or have any questions, please contact the Enrollment Center at 1-877-222-VETS (8387).</a:t>
            </a:r>
          </a:p>
          <a:p>
            <a:pPr marL="0" indent="0">
              <a:lnSpc>
                <a:spcPct val="150000"/>
              </a:lnSpc>
              <a:buNone/>
            </a:pPr>
            <a:r>
              <a:rPr lang="en-US"/>
              <a:t>Thank you,</a:t>
            </a:r>
            <a:br>
              <a:rPr lang="en-US"/>
            </a:br>
            <a:r>
              <a:rPr lang="en-US"/>
              <a:t>VA.gov</a:t>
            </a:r>
          </a:p>
        </p:txBody>
      </p:sp>
      <p:sp>
        <p:nvSpPr>
          <p:cNvPr id="15" name="Google Shape;606;p14">
            <a:extLst>
              <a:ext uri="{FF2B5EF4-FFF2-40B4-BE49-F238E27FC236}">
                <a16:creationId xmlns:a16="http://schemas.microsoft.com/office/drawing/2014/main" id="{E539B02A-95E4-440D-9E22-F138643D2C89}"/>
              </a:ext>
            </a:extLst>
          </p:cNvPr>
          <p:cNvSpPr txBox="1">
            <a:spLocks noGrp="1"/>
          </p:cNvSpPr>
          <p:nvPr/>
        </p:nvSpPr>
        <p:spPr>
          <a:xfrm>
            <a:off x="8926082" y="1990985"/>
            <a:ext cx="2890521" cy="2083538"/>
          </a:xfrm>
          <a:prstGeom prst="rect">
            <a:avLst/>
          </a:prstGeom>
          <a:noFill/>
          <a:ln>
            <a:solidFill>
              <a:schemeClr val="tx2"/>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50000"/>
              </a:lnSpc>
              <a:buNone/>
            </a:pPr>
            <a:r>
              <a:rPr lang="en-US" sz="1000" b="1"/>
              <a:t>Form Updated Notification: SMS</a:t>
            </a:r>
            <a:endParaRPr lang="en-US"/>
          </a:p>
          <a:p>
            <a:pPr marL="0" indent="0">
              <a:lnSpc>
                <a:spcPct val="150000"/>
              </a:lnSpc>
              <a:buNone/>
            </a:pPr>
            <a:r>
              <a:rPr lang="en-US" sz="1000"/>
              <a:t>U.S. Department of Veteran Affairs: Changes to your [year] IRS 1095-B tax form have been processed. To download a copy, visit: </a:t>
            </a:r>
            <a:r>
              <a:rPr lang="en-US" sz="1000">
                <a:hlinkClick r:id="rId3"/>
              </a:rPr>
              <a:t>https://www.va.gov/records/download-your-irs-1095-b</a:t>
            </a:r>
            <a:r>
              <a:rPr lang="en-US" sz="1000"/>
              <a:t>. If you didn’t make this request, please call us at </a:t>
            </a:r>
            <a:r>
              <a:rPr lang="en-US" sz="1000" u="sng"/>
              <a:t>1-877-222- 8387</a:t>
            </a:r>
            <a:r>
              <a:rPr lang="en-US" sz="1000"/>
              <a:t>.</a:t>
            </a:r>
            <a:endParaRPr lang="en-US"/>
          </a:p>
          <a:p>
            <a:pPr marL="0" indent="0">
              <a:lnSpc>
                <a:spcPct val="150000"/>
              </a:lnSpc>
              <a:buNone/>
            </a:pPr>
            <a:endParaRPr lang="en-US" sz="1000" u="sng"/>
          </a:p>
          <a:p>
            <a:pPr marL="0" indent="0">
              <a:lnSpc>
                <a:spcPct val="150000"/>
              </a:lnSpc>
              <a:buNone/>
            </a:pPr>
            <a:endParaRPr lang="en-US" sz="1000" u="sng"/>
          </a:p>
          <a:p>
            <a:pPr marL="0" indent="0">
              <a:lnSpc>
                <a:spcPct val="150000"/>
              </a:lnSpc>
              <a:buNone/>
            </a:pPr>
            <a:endParaRPr lang="en-US" sz="1000"/>
          </a:p>
          <a:p>
            <a:pPr marL="0" indent="0">
              <a:lnSpc>
                <a:spcPct val="150000"/>
              </a:lnSpc>
              <a:buNone/>
            </a:pPr>
            <a:endParaRPr lang="en-US" sz="1000" b="1"/>
          </a:p>
        </p:txBody>
      </p:sp>
    </p:spTree>
    <p:extLst>
      <p:ext uri="{BB962C8B-B14F-4D97-AF65-F5344CB8AC3E}">
        <p14:creationId xmlns:p14="http://schemas.microsoft.com/office/powerpoint/2010/main" val="7380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7" name="Rectangle 6">
            <a:extLst>
              <a:ext uri="{FF2B5EF4-FFF2-40B4-BE49-F238E27FC236}">
                <a16:creationId xmlns:a16="http://schemas.microsoft.com/office/drawing/2014/main" id="{F181CFD1-6012-47A6-96D4-5E27FA218921}"/>
              </a:ext>
            </a:extLst>
          </p:cNvPr>
          <p:cNvSpPr/>
          <p:nvPr/>
        </p:nvSpPr>
        <p:spPr>
          <a:xfrm>
            <a:off x="4777408" y="-1657"/>
            <a:ext cx="7412934"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17</a:t>
            </a:fld>
            <a:endParaRPr sz="1200" b="0" i="0" u="none" strike="noStrike" cap="none">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4433" y="750806"/>
            <a:ext cx="4185234" cy="1247716"/>
          </a:xfrm>
          <a:prstGeom prst="rect">
            <a:avLst/>
          </a:prstGeom>
          <a:noFill/>
          <a:ln>
            <a:noFill/>
          </a:ln>
        </p:spPr>
        <p:txBody>
          <a:bodyPr spcFirstLastPara="1" wrap="square" lIns="0" tIns="0" rIns="0" bIns="0" anchor="t" anchorCtr="0">
            <a:noAutofit/>
          </a:bodyPr>
          <a:lstStyle/>
          <a:p>
            <a:pPr>
              <a:lnSpc>
                <a:spcPct val="90000"/>
              </a:lnSpc>
            </a:pPr>
            <a:r>
              <a:rPr lang="en-US" sz="2400">
                <a:solidFill>
                  <a:schemeClr val="dk1"/>
                </a:solidFill>
                <a:latin typeface="PT Serif"/>
                <a:ea typeface="PT Serif"/>
                <a:cs typeface="PT Serif"/>
                <a:sym typeface="PT Serif"/>
              </a:rPr>
              <a:t>We also coordinated with the Sitewide Content team on their proposed changes to our front end</a:t>
            </a:r>
            <a:endParaRPr lang="en-US" sz="2400">
              <a:solidFill>
                <a:schemeClr val="dk1"/>
              </a:solidFill>
              <a:latin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1</a:t>
              </a:r>
              <a:endParaRPr sz="1200" b="0" i="0" u="none" strike="noStrike" cap="none">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609" name="Google Shape;609;p14"/>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3"/>
              </a:rPr>
              <a:t>Presentation Link</a:t>
            </a:r>
            <a:endParaRPr lang="en-US" sz="1200" b="0" i="0" strike="noStrike" cap="none">
              <a:solidFill>
                <a:srgbClr val="000000"/>
              </a:solidFill>
              <a:latin typeface="Source Sans Pro"/>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200" b="0" i="0" u="none" strike="noStrike" cap="none">
              <a:solidFill>
                <a:srgbClr val="747C74"/>
              </a:solidFill>
              <a:latin typeface="Calibri"/>
              <a:ea typeface="Calibri"/>
              <a:cs typeface="Calibri"/>
              <a:sym typeface="Calibri"/>
            </a:endParaRPr>
          </a:p>
        </p:txBody>
      </p:sp>
      <p:sp>
        <p:nvSpPr>
          <p:cNvPr id="14" name="Google Shape;605;p14">
            <a:extLst>
              <a:ext uri="{FF2B5EF4-FFF2-40B4-BE49-F238E27FC236}">
                <a16:creationId xmlns:a16="http://schemas.microsoft.com/office/drawing/2014/main" id="{314EDFE2-8825-44A8-A59E-C5A6A5FD2E50}"/>
              </a:ext>
            </a:extLst>
          </p:cNvPr>
          <p:cNvSpPr txBox="1"/>
          <p:nvPr/>
        </p:nvSpPr>
        <p:spPr>
          <a:xfrm>
            <a:off x="411889" y="2178529"/>
            <a:ext cx="4186646"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Iterate designs to reflect feedback from sitewide content</a:t>
            </a:r>
            <a:endParaRPr lang="en-US">
              <a:solidFill>
                <a:schemeClr val="tx1">
                  <a:lumMod val="50000"/>
                  <a:lumOff val="50000"/>
                </a:schemeClr>
              </a:solidFill>
            </a:endParaRPr>
          </a:p>
        </p:txBody>
      </p:sp>
      <p:pic>
        <p:nvPicPr>
          <p:cNvPr id="5" name="Picture 5" descr="Graphical user interface, text, application, email&#10;&#10;Description automatically generated">
            <a:extLst>
              <a:ext uri="{FF2B5EF4-FFF2-40B4-BE49-F238E27FC236}">
                <a16:creationId xmlns:a16="http://schemas.microsoft.com/office/drawing/2014/main" id="{0EC0F891-55BF-4D55-8E8B-B53DA8C4E767}"/>
              </a:ext>
            </a:extLst>
          </p:cNvPr>
          <p:cNvPicPr>
            <a:picLocks noChangeAspect="1"/>
          </p:cNvPicPr>
          <p:nvPr/>
        </p:nvPicPr>
        <p:blipFill>
          <a:blip r:embed="rId5"/>
          <a:stretch>
            <a:fillRect/>
          </a:stretch>
        </p:blipFill>
        <p:spPr>
          <a:xfrm>
            <a:off x="5516879" y="448471"/>
            <a:ext cx="2686594" cy="3409448"/>
          </a:xfrm>
          <a:prstGeom prst="rect">
            <a:avLst/>
          </a:prstGeom>
          <a:ln w="6350">
            <a:solidFill>
              <a:schemeClr val="tx1">
                <a:lumMod val="25000"/>
                <a:lumOff val="75000"/>
              </a:schemeClr>
            </a:solidFill>
          </a:ln>
        </p:spPr>
      </p:pic>
      <p:pic>
        <p:nvPicPr>
          <p:cNvPr id="6" name="Picture 6" descr="Graphical user interface, text, application, email&#10;&#10;Description automatically generated">
            <a:extLst>
              <a:ext uri="{FF2B5EF4-FFF2-40B4-BE49-F238E27FC236}">
                <a16:creationId xmlns:a16="http://schemas.microsoft.com/office/drawing/2014/main" id="{EDE8B35B-47B6-4765-BFAE-21B063BC34CB}"/>
              </a:ext>
            </a:extLst>
          </p:cNvPr>
          <p:cNvPicPr>
            <a:picLocks noChangeAspect="1"/>
          </p:cNvPicPr>
          <p:nvPr/>
        </p:nvPicPr>
        <p:blipFill>
          <a:blip r:embed="rId6"/>
          <a:stretch>
            <a:fillRect/>
          </a:stretch>
        </p:blipFill>
        <p:spPr>
          <a:xfrm>
            <a:off x="8706140" y="448492"/>
            <a:ext cx="2687100" cy="5577839"/>
          </a:xfrm>
          <a:prstGeom prst="rect">
            <a:avLst/>
          </a:prstGeom>
          <a:ln w="6350">
            <a:solidFill>
              <a:schemeClr val="tx1">
                <a:lumMod val="25000"/>
                <a:lumOff val="75000"/>
              </a:schemeClr>
            </a:solidFill>
          </a:ln>
        </p:spPr>
      </p:pic>
      <p:sp>
        <p:nvSpPr>
          <p:cNvPr id="8" name="Google Shape;606;p14">
            <a:extLst>
              <a:ext uri="{FF2B5EF4-FFF2-40B4-BE49-F238E27FC236}">
                <a16:creationId xmlns:a16="http://schemas.microsoft.com/office/drawing/2014/main" id="{63314686-1D13-4553-B700-6ED15E618005}"/>
              </a:ext>
            </a:extLst>
          </p:cNvPr>
          <p:cNvSpPr txBox="1">
            <a:spLocks noGrp="1"/>
          </p:cNvSpPr>
          <p:nvPr/>
        </p:nvSpPr>
        <p:spPr>
          <a:xfrm>
            <a:off x="330925" y="2847718"/>
            <a:ext cx="3932557" cy="32638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lnSpc>
                <a:spcPct val="120000"/>
              </a:lnSpc>
            </a:pPr>
            <a:r>
              <a:rPr lang="en-US" sz="1200" i="1"/>
              <a:t>Limitations: </a:t>
            </a:r>
            <a:r>
              <a:rPr lang="en-US" sz="1200"/>
              <a:t>Design system components in Drupal</a:t>
            </a:r>
          </a:p>
          <a:p>
            <a:pPr marL="228600" indent="-228600">
              <a:lnSpc>
                <a:spcPct val="120000"/>
              </a:lnSpc>
            </a:pPr>
            <a:r>
              <a:rPr lang="en-US" sz="1200" i="1"/>
              <a:t>Goal for authenticated experience: </a:t>
            </a:r>
            <a:r>
              <a:rPr lang="en-US" sz="1200"/>
              <a:t>Continuity for Veterans between unauthenticated and authenticated views</a:t>
            </a:r>
          </a:p>
          <a:p>
            <a:pPr marL="228600" indent="-228600">
              <a:lnSpc>
                <a:spcPct val="120000"/>
              </a:lnSpc>
            </a:pPr>
            <a:r>
              <a:rPr lang="en-US" sz="1200" i="1"/>
              <a:t>Future needs:</a:t>
            </a:r>
            <a:r>
              <a:rPr lang="en-US" sz="1200"/>
              <a:t> Getting the right content folks involved at the right time—and more integrated with collaboration cycle</a:t>
            </a:r>
          </a:p>
          <a:p>
            <a:pPr marL="457200" lvl="1" indent="-228600">
              <a:lnSpc>
                <a:spcPct val="120000"/>
              </a:lnSpc>
            </a:pPr>
            <a:r>
              <a:rPr lang="en-US" sz="1100"/>
              <a:t>Clearer documentation for content patterns and component availability between authenticated/ unauthenticated</a:t>
            </a:r>
          </a:p>
          <a:p>
            <a:pPr marL="228600" indent="-228600">
              <a:lnSpc>
                <a:spcPct val="120000"/>
              </a:lnSpc>
            </a:pPr>
            <a:r>
              <a:rPr lang="en-US" sz="1200" i="1"/>
              <a:t>Open question:</a:t>
            </a:r>
            <a:r>
              <a:rPr lang="en-US" sz="1200"/>
              <a:t> Need clarity on who reviews content for authenticated experience</a:t>
            </a:r>
          </a:p>
        </p:txBody>
      </p:sp>
      <p:sp>
        <p:nvSpPr>
          <p:cNvPr id="4" name="TextBox 3">
            <a:extLst>
              <a:ext uri="{FF2B5EF4-FFF2-40B4-BE49-F238E27FC236}">
                <a16:creationId xmlns:a16="http://schemas.microsoft.com/office/drawing/2014/main" id="{7E99DE7C-9F18-B33F-8154-9FB35F971E34}"/>
              </a:ext>
            </a:extLst>
          </p:cNvPr>
          <p:cNvSpPr txBox="1"/>
          <p:nvPr/>
        </p:nvSpPr>
        <p:spPr>
          <a:xfrm>
            <a:off x="8600343" y="167054"/>
            <a:ext cx="73562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03A46"/>
                </a:solidFill>
                <a:latin typeface="PT Serif"/>
              </a:rPr>
              <a:t>To</a:t>
            </a:r>
          </a:p>
        </p:txBody>
      </p:sp>
      <p:sp>
        <p:nvSpPr>
          <p:cNvPr id="16" name="TextBox 15">
            <a:extLst>
              <a:ext uri="{FF2B5EF4-FFF2-40B4-BE49-F238E27FC236}">
                <a16:creationId xmlns:a16="http://schemas.microsoft.com/office/drawing/2014/main" id="{F6466A26-FAF8-4506-3FF0-3EF6BF3C065A}"/>
              </a:ext>
            </a:extLst>
          </p:cNvPr>
          <p:cNvSpPr txBox="1"/>
          <p:nvPr/>
        </p:nvSpPr>
        <p:spPr>
          <a:xfrm>
            <a:off x="5420458" y="167054"/>
            <a:ext cx="73562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03A46"/>
                </a:solidFill>
                <a:latin typeface="PT Serif"/>
              </a:rPr>
              <a:t>From</a:t>
            </a:r>
            <a:endParaRPr lang="en-US" sz="1200"/>
          </a:p>
        </p:txBody>
      </p:sp>
    </p:spTree>
    <p:extLst>
      <p:ext uri="{BB962C8B-B14F-4D97-AF65-F5344CB8AC3E}">
        <p14:creationId xmlns:p14="http://schemas.microsoft.com/office/powerpoint/2010/main" val="2963563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7" name="Rectangle 6">
            <a:extLst>
              <a:ext uri="{FF2B5EF4-FFF2-40B4-BE49-F238E27FC236}">
                <a16:creationId xmlns:a16="http://schemas.microsoft.com/office/drawing/2014/main" id="{F181CFD1-6012-47A6-96D4-5E27FA218921}"/>
              </a:ext>
            </a:extLst>
          </p:cNvPr>
          <p:cNvSpPr/>
          <p:nvPr/>
        </p:nvSpPr>
        <p:spPr>
          <a:xfrm>
            <a:off x="919" y="-1657"/>
            <a:ext cx="12189423"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0EC0F891-55BF-4D55-8E8B-B53DA8C4E767}"/>
              </a:ext>
            </a:extLst>
          </p:cNvPr>
          <p:cNvPicPr>
            <a:picLocks noChangeAspect="1"/>
          </p:cNvPicPr>
          <p:nvPr/>
        </p:nvPicPr>
        <p:blipFill>
          <a:blip r:embed="rId3"/>
          <a:stretch>
            <a:fillRect/>
          </a:stretch>
        </p:blipFill>
        <p:spPr>
          <a:xfrm>
            <a:off x="914399" y="567004"/>
            <a:ext cx="4718593" cy="5988958"/>
          </a:xfrm>
          <a:prstGeom prst="rect">
            <a:avLst/>
          </a:prstGeom>
          <a:ln w="6350">
            <a:solidFill>
              <a:schemeClr val="tx1">
                <a:lumMod val="25000"/>
                <a:lumOff val="75000"/>
              </a:schemeClr>
            </a:solidFill>
          </a:ln>
        </p:spPr>
      </p:pic>
      <p:pic>
        <p:nvPicPr>
          <p:cNvPr id="6" name="Picture 6" descr="Graphical user interface, text, application, email&#10;&#10;Description automatically generated">
            <a:extLst>
              <a:ext uri="{FF2B5EF4-FFF2-40B4-BE49-F238E27FC236}">
                <a16:creationId xmlns:a16="http://schemas.microsoft.com/office/drawing/2014/main" id="{EDE8B35B-47B6-4765-BFAE-21B063BC34CB}"/>
              </a:ext>
            </a:extLst>
          </p:cNvPr>
          <p:cNvPicPr>
            <a:picLocks noChangeAspect="1"/>
          </p:cNvPicPr>
          <p:nvPr/>
        </p:nvPicPr>
        <p:blipFill>
          <a:blip r:embed="rId4"/>
          <a:stretch>
            <a:fillRect/>
          </a:stretch>
        </p:blipFill>
        <p:spPr>
          <a:xfrm>
            <a:off x="6555607" y="567992"/>
            <a:ext cx="4713456" cy="9732151"/>
          </a:xfrm>
          <a:prstGeom prst="rect">
            <a:avLst/>
          </a:prstGeom>
          <a:ln w="6350">
            <a:solidFill>
              <a:schemeClr val="tx1">
                <a:lumMod val="25000"/>
                <a:lumOff val="75000"/>
              </a:schemeClr>
            </a:solidFill>
          </a:ln>
        </p:spPr>
      </p:pic>
    </p:spTree>
    <p:extLst>
      <p:ext uri="{BB962C8B-B14F-4D97-AF65-F5344CB8AC3E}">
        <p14:creationId xmlns:p14="http://schemas.microsoft.com/office/powerpoint/2010/main" val="268946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7" name="Rectangle 6">
            <a:extLst>
              <a:ext uri="{FF2B5EF4-FFF2-40B4-BE49-F238E27FC236}">
                <a16:creationId xmlns:a16="http://schemas.microsoft.com/office/drawing/2014/main" id="{F181CFD1-6012-47A6-96D4-5E27FA218921}"/>
              </a:ext>
            </a:extLst>
          </p:cNvPr>
          <p:cNvSpPr/>
          <p:nvPr/>
        </p:nvSpPr>
        <p:spPr>
          <a:xfrm>
            <a:off x="919" y="-1657"/>
            <a:ext cx="12189423" cy="68579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0EC0F891-55BF-4D55-8E8B-B53DA8C4E767}"/>
              </a:ext>
            </a:extLst>
          </p:cNvPr>
          <p:cNvPicPr>
            <a:picLocks noChangeAspect="1"/>
          </p:cNvPicPr>
          <p:nvPr/>
        </p:nvPicPr>
        <p:blipFill>
          <a:blip r:embed="rId3"/>
          <a:stretch>
            <a:fillRect/>
          </a:stretch>
        </p:blipFill>
        <p:spPr>
          <a:xfrm>
            <a:off x="914399" y="567004"/>
            <a:ext cx="4718593" cy="5988958"/>
          </a:xfrm>
          <a:prstGeom prst="rect">
            <a:avLst/>
          </a:prstGeom>
          <a:ln w="6350">
            <a:solidFill>
              <a:schemeClr val="tx1">
                <a:lumMod val="25000"/>
                <a:lumOff val="75000"/>
              </a:schemeClr>
            </a:solidFill>
          </a:ln>
        </p:spPr>
      </p:pic>
      <p:pic>
        <p:nvPicPr>
          <p:cNvPr id="6" name="Picture 6" descr="Graphical user interface, text, application, email&#10;&#10;Description automatically generated">
            <a:extLst>
              <a:ext uri="{FF2B5EF4-FFF2-40B4-BE49-F238E27FC236}">
                <a16:creationId xmlns:a16="http://schemas.microsoft.com/office/drawing/2014/main" id="{EDE8B35B-47B6-4765-BFAE-21B063BC34CB}"/>
              </a:ext>
            </a:extLst>
          </p:cNvPr>
          <p:cNvPicPr>
            <a:picLocks noChangeAspect="1"/>
          </p:cNvPicPr>
          <p:nvPr/>
        </p:nvPicPr>
        <p:blipFill rotWithShape="1">
          <a:blip r:embed="rId4"/>
          <a:srcRect b="350"/>
          <a:stretch/>
        </p:blipFill>
        <p:spPr>
          <a:xfrm>
            <a:off x="6557663" y="-3135049"/>
            <a:ext cx="4713456" cy="9698108"/>
          </a:xfrm>
          <a:prstGeom prst="rect">
            <a:avLst/>
          </a:prstGeom>
          <a:ln w="6350">
            <a:solidFill>
              <a:schemeClr val="tx1">
                <a:lumMod val="25000"/>
                <a:lumOff val="75000"/>
              </a:schemeClr>
            </a:solidFill>
          </a:ln>
        </p:spPr>
      </p:pic>
    </p:spTree>
    <p:extLst>
      <p:ext uri="{BB962C8B-B14F-4D97-AF65-F5344CB8AC3E}">
        <p14:creationId xmlns:p14="http://schemas.microsoft.com/office/powerpoint/2010/main" val="3608811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47" name="Rectangle 46">
            <a:extLst>
              <a:ext uri="{FF2B5EF4-FFF2-40B4-BE49-F238E27FC236}">
                <a16:creationId xmlns:a16="http://schemas.microsoft.com/office/drawing/2014/main" id="{C5E20432-F495-4AE8-8931-143A4C1D3844}"/>
              </a:ext>
            </a:extLst>
          </p:cNvPr>
          <p:cNvSpPr/>
          <p:nvPr/>
        </p:nvSpPr>
        <p:spPr>
          <a:xfrm>
            <a:off x="5509406" y="1997595"/>
            <a:ext cx="1152606" cy="1948405"/>
          </a:xfrm>
          <a:prstGeom prst="rect">
            <a:avLst/>
          </a:prstGeom>
          <a:solidFill>
            <a:srgbClr val="FFF8E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9609F45-5196-405D-A25B-0B3CF8FD192A}"/>
              </a:ext>
            </a:extLst>
          </p:cNvPr>
          <p:cNvSpPr/>
          <p:nvPr/>
        </p:nvSpPr>
        <p:spPr>
          <a:xfrm>
            <a:off x="359344" y="2000259"/>
            <a:ext cx="1189776" cy="1954600"/>
          </a:xfrm>
          <a:prstGeom prst="rect">
            <a:avLst/>
          </a:prstGeom>
          <a:solidFill>
            <a:srgbClr val="FFF8E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Get to know the team</a:t>
            </a:r>
            <a:endParaRPr/>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a:t>
            </a:r>
            <a:r>
              <a:rPr lang="en-US" sz="1200" b="0" i="0" u="none" strike="noStrike" cap="none">
                <a:solidFill>
                  <a:srgbClr val="747C74"/>
                </a:solidFill>
                <a:latin typeface="Source Sans Pro"/>
                <a:ea typeface="Source Sans Pro"/>
                <a:cs typeface="Source Sans Pro"/>
                <a:sym typeface="Source Sans Pro"/>
              </a:rPr>
              <a:t> Sprint 4 Demo</a:t>
            </a:r>
            <a:endParaRPr sz="1800" b="0" i="0" u="none" strike="noStrike" cap="none">
              <a:solidFill>
                <a:srgbClr val="747C74"/>
              </a:solidFill>
              <a:latin typeface="Calibri"/>
              <a:ea typeface="Calibri"/>
              <a:cs typeface="Calibri"/>
              <a:sym typeface="Calibri"/>
            </a:endParaRPr>
          </a:p>
        </p:txBody>
      </p:sp>
      <p:sp>
        <p:nvSpPr>
          <p:cNvPr id="196" name="Google Shape;196;p2"/>
          <p:cNvSpPr txBox="1"/>
          <p:nvPr/>
        </p:nvSpPr>
        <p:spPr>
          <a:xfrm>
            <a:off x="8461466" y="1368152"/>
            <a:ext cx="1446561" cy="277000"/>
          </a:xfrm>
          <a:prstGeom prst="rect">
            <a:avLst/>
          </a:prstGeom>
          <a:noFill/>
          <a:ln>
            <a:noFill/>
          </a:ln>
        </p:spPr>
        <p:txBody>
          <a:bodyPr spcFirstLastPara="1" wrap="square" lIns="0" tIns="45700" rIns="0" bIns="45700" anchor="t" anchorCtr="0">
            <a:normAutofit fontScale="92500" lnSpcReduction="10000"/>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a:solidFill>
                  <a:schemeClr val="accent2"/>
                </a:solidFill>
                <a:latin typeface="PT Serif"/>
                <a:ea typeface="PT Serif"/>
                <a:cs typeface="PT Serif"/>
                <a:sym typeface="PT Serif"/>
              </a:rPr>
              <a:t>Executive team</a:t>
            </a:r>
            <a:endParaRPr/>
          </a:p>
        </p:txBody>
      </p:sp>
      <p:sp>
        <p:nvSpPr>
          <p:cNvPr id="197" name="Google Shape;197;p2"/>
          <p:cNvSpPr txBox="1"/>
          <p:nvPr/>
        </p:nvSpPr>
        <p:spPr>
          <a:xfrm>
            <a:off x="438638" y="1716674"/>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a:p>
        </p:txBody>
      </p:sp>
      <p:sp>
        <p:nvSpPr>
          <p:cNvPr id="198" name="Google Shape;198;p2"/>
          <p:cNvSpPr txBox="1"/>
          <p:nvPr/>
        </p:nvSpPr>
        <p:spPr>
          <a:xfrm>
            <a:off x="5527677" y="1714615"/>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a:p>
        </p:txBody>
      </p:sp>
      <p:sp>
        <p:nvSpPr>
          <p:cNvPr id="199" name="Google Shape;199;p2"/>
          <p:cNvSpPr txBox="1"/>
          <p:nvPr/>
        </p:nvSpPr>
        <p:spPr>
          <a:xfrm>
            <a:off x="431739" y="4127535"/>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a:p>
        </p:txBody>
      </p:sp>
      <p:pic>
        <p:nvPicPr>
          <p:cNvPr id="200" name="Google Shape;200;p2"/>
          <p:cNvPicPr preferRelativeResize="0"/>
          <p:nvPr/>
        </p:nvPicPr>
        <p:blipFill rotWithShape="1">
          <a:blip r:embed="rId3">
            <a:alphaModFix/>
          </a:blip>
          <a:srcRect/>
          <a:stretch/>
        </p:blipFill>
        <p:spPr>
          <a:xfrm>
            <a:off x="470609" y="2138451"/>
            <a:ext cx="891768" cy="891768"/>
          </a:xfrm>
          <a:prstGeom prst="ellipse">
            <a:avLst/>
          </a:prstGeom>
          <a:noFill/>
          <a:ln>
            <a:noFill/>
          </a:ln>
        </p:spPr>
      </p:pic>
      <p:pic>
        <p:nvPicPr>
          <p:cNvPr id="201" name="Google Shape;201;p2"/>
          <p:cNvPicPr preferRelativeResize="0"/>
          <p:nvPr/>
        </p:nvPicPr>
        <p:blipFill rotWithShape="1">
          <a:blip r:embed="rId4">
            <a:alphaModFix/>
          </a:blip>
          <a:srcRect l="25632" t="13823" r="25632" b="26974"/>
          <a:stretch/>
        </p:blipFill>
        <p:spPr>
          <a:xfrm>
            <a:off x="3059163" y="2147271"/>
            <a:ext cx="891768" cy="891768"/>
          </a:xfrm>
          <a:prstGeom prst="ellipse">
            <a:avLst/>
          </a:prstGeom>
          <a:noFill/>
          <a:ln>
            <a:noFill/>
          </a:ln>
        </p:spPr>
      </p:pic>
      <p:pic>
        <p:nvPicPr>
          <p:cNvPr id="202" name="Google Shape;202;p2"/>
          <p:cNvPicPr preferRelativeResize="0"/>
          <p:nvPr/>
        </p:nvPicPr>
        <p:blipFill rotWithShape="1">
          <a:blip r:embed="rId5">
            <a:alphaModFix/>
          </a:blip>
          <a:srcRect t="11610" b="16390"/>
          <a:stretch/>
        </p:blipFill>
        <p:spPr>
          <a:xfrm>
            <a:off x="4368212" y="2149030"/>
            <a:ext cx="891768" cy="891768"/>
          </a:xfrm>
          <a:prstGeom prst="ellipse">
            <a:avLst/>
          </a:prstGeom>
          <a:noFill/>
          <a:ln>
            <a:noFill/>
          </a:ln>
        </p:spPr>
      </p:pic>
      <p:pic>
        <p:nvPicPr>
          <p:cNvPr id="203" name="Google Shape;203;p2"/>
          <p:cNvPicPr preferRelativeResize="0"/>
          <p:nvPr/>
        </p:nvPicPr>
        <p:blipFill rotWithShape="1">
          <a:blip r:embed="rId6">
            <a:alphaModFix/>
          </a:blip>
          <a:srcRect l="16160" t="7457" r="11694" b="20393"/>
          <a:stretch/>
        </p:blipFill>
        <p:spPr>
          <a:xfrm>
            <a:off x="419100" y="4512084"/>
            <a:ext cx="889673" cy="889673"/>
          </a:xfrm>
          <a:prstGeom prst="ellipse">
            <a:avLst/>
          </a:prstGeom>
          <a:noFill/>
          <a:ln>
            <a:noFill/>
          </a:ln>
        </p:spPr>
      </p:pic>
      <p:pic>
        <p:nvPicPr>
          <p:cNvPr id="204" name="Google Shape;204;p2"/>
          <p:cNvPicPr preferRelativeResize="0"/>
          <p:nvPr/>
        </p:nvPicPr>
        <p:blipFill rotWithShape="1">
          <a:blip r:embed="rId7">
            <a:alphaModFix/>
          </a:blip>
          <a:srcRect/>
          <a:stretch/>
        </p:blipFill>
        <p:spPr>
          <a:xfrm>
            <a:off x="1754595" y="4489830"/>
            <a:ext cx="900063" cy="900063"/>
          </a:xfrm>
          <a:prstGeom prst="ellipse">
            <a:avLst/>
          </a:prstGeom>
          <a:noFill/>
          <a:ln>
            <a:noFill/>
          </a:ln>
        </p:spPr>
      </p:pic>
      <p:pic>
        <p:nvPicPr>
          <p:cNvPr id="205" name="Google Shape;205;p2"/>
          <p:cNvPicPr preferRelativeResize="0"/>
          <p:nvPr/>
        </p:nvPicPr>
        <p:blipFill rotWithShape="1">
          <a:blip r:embed="rId8">
            <a:alphaModFix/>
          </a:blip>
          <a:srcRect l="12757" t="16393" r="20028" b="16392"/>
          <a:stretch/>
        </p:blipFill>
        <p:spPr>
          <a:xfrm>
            <a:off x="3088472" y="4470010"/>
            <a:ext cx="900063" cy="900063"/>
          </a:xfrm>
          <a:prstGeom prst="ellipse">
            <a:avLst/>
          </a:prstGeom>
          <a:noFill/>
          <a:ln>
            <a:noFill/>
          </a:ln>
        </p:spPr>
      </p:pic>
      <p:pic>
        <p:nvPicPr>
          <p:cNvPr id="206" name="Google Shape;206;p2"/>
          <p:cNvPicPr preferRelativeResize="0"/>
          <p:nvPr/>
        </p:nvPicPr>
        <p:blipFill rotWithShape="1">
          <a:blip r:embed="rId9">
            <a:alphaModFix/>
          </a:blip>
          <a:srcRect/>
          <a:stretch/>
        </p:blipFill>
        <p:spPr>
          <a:xfrm>
            <a:off x="4373170" y="4481129"/>
            <a:ext cx="889673" cy="889674"/>
          </a:xfrm>
          <a:prstGeom prst="ellipse">
            <a:avLst/>
          </a:prstGeom>
          <a:noFill/>
          <a:ln>
            <a:noFill/>
          </a:ln>
        </p:spPr>
      </p:pic>
      <p:pic>
        <p:nvPicPr>
          <p:cNvPr id="207" name="Google Shape;207;p2"/>
          <p:cNvPicPr preferRelativeResize="0"/>
          <p:nvPr/>
        </p:nvPicPr>
        <p:blipFill rotWithShape="1">
          <a:blip r:embed="rId10">
            <a:alphaModFix/>
          </a:blip>
          <a:srcRect/>
          <a:stretch/>
        </p:blipFill>
        <p:spPr>
          <a:xfrm>
            <a:off x="8500677" y="2139966"/>
            <a:ext cx="900063" cy="900063"/>
          </a:xfrm>
          <a:prstGeom prst="ellipse">
            <a:avLst/>
          </a:prstGeom>
          <a:noFill/>
          <a:ln>
            <a:noFill/>
          </a:ln>
        </p:spPr>
      </p:pic>
      <p:pic>
        <p:nvPicPr>
          <p:cNvPr id="208" name="Google Shape;208;p2"/>
          <p:cNvPicPr preferRelativeResize="0"/>
          <p:nvPr/>
        </p:nvPicPr>
        <p:blipFill rotWithShape="1">
          <a:blip r:embed="rId11">
            <a:alphaModFix/>
          </a:blip>
          <a:srcRect/>
          <a:stretch/>
        </p:blipFill>
        <p:spPr>
          <a:xfrm>
            <a:off x="9655059" y="2127733"/>
            <a:ext cx="900063" cy="900063"/>
          </a:xfrm>
          <a:prstGeom prst="ellipse">
            <a:avLst/>
          </a:prstGeom>
          <a:noFill/>
          <a:ln>
            <a:noFill/>
          </a:ln>
        </p:spPr>
      </p:pic>
      <p:pic>
        <p:nvPicPr>
          <p:cNvPr id="209" name="Google Shape;209;p2"/>
          <p:cNvPicPr preferRelativeResize="0"/>
          <p:nvPr/>
        </p:nvPicPr>
        <p:blipFill rotWithShape="1">
          <a:blip r:embed="rId12">
            <a:alphaModFix/>
          </a:blip>
          <a:srcRect/>
          <a:stretch/>
        </p:blipFill>
        <p:spPr>
          <a:xfrm>
            <a:off x="10754084" y="2121123"/>
            <a:ext cx="906673" cy="906673"/>
          </a:xfrm>
          <a:prstGeom prst="ellipse">
            <a:avLst/>
          </a:prstGeom>
          <a:noFill/>
          <a:ln>
            <a:noFill/>
          </a:ln>
        </p:spPr>
      </p:pic>
      <p:pic>
        <p:nvPicPr>
          <p:cNvPr id="210" name="Google Shape;210;p2"/>
          <p:cNvPicPr preferRelativeResize="0"/>
          <p:nvPr/>
        </p:nvPicPr>
        <p:blipFill rotWithShape="1">
          <a:blip r:embed="rId13">
            <a:alphaModFix/>
          </a:blip>
          <a:srcRect/>
          <a:stretch/>
        </p:blipFill>
        <p:spPr>
          <a:xfrm>
            <a:off x="8494068" y="4470304"/>
            <a:ext cx="906673" cy="906673"/>
          </a:xfrm>
          <a:prstGeom prst="ellipse">
            <a:avLst/>
          </a:prstGeom>
          <a:noFill/>
          <a:ln>
            <a:noFill/>
          </a:ln>
        </p:spPr>
      </p:pic>
      <p:pic>
        <p:nvPicPr>
          <p:cNvPr id="211" name="Google Shape;211;p2"/>
          <p:cNvPicPr preferRelativeResize="0"/>
          <p:nvPr/>
        </p:nvPicPr>
        <p:blipFill rotWithShape="1">
          <a:blip r:embed="rId14">
            <a:alphaModFix/>
          </a:blip>
          <a:srcRect/>
          <a:stretch/>
        </p:blipFill>
        <p:spPr>
          <a:xfrm>
            <a:off x="9648450" y="4506989"/>
            <a:ext cx="906673" cy="906673"/>
          </a:xfrm>
          <a:prstGeom prst="ellipse">
            <a:avLst/>
          </a:prstGeom>
          <a:noFill/>
          <a:ln>
            <a:noFill/>
          </a:ln>
        </p:spPr>
      </p:pic>
      <p:sp>
        <p:nvSpPr>
          <p:cNvPr id="212" name="Google Shape;212;p2"/>
          <p:cNvSpPr txBox="1"/>
          <p:nvPr/>
        </p:nvSpPr>
        <p:spPr>
          <a:xfrm>
            <a:off x="3062804" y="3163634"/>
            <a:ext cx="1226148" cy="507831"/>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Jordan White</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a:t>
            </a:r>
            <a:endParaRPr lang="en-US" sz="1100" b="0" i="0" u="none" strike="noStrike" cap="none">
              <a:solidFill>
                <a:schemeClr val="dk2"/>
              </a:solidFill>
              <a:latin typeface="Source Sans Pro"/>
              <a:ea typeface="Source Sans Pro"/>
              <a:cs typeface="Source Sans Pro"/>
            </a:endParaRPr>
          </a:p>
        </p:txBody>
      </p:sp>
      <p:sp>
        <p:nvSpPr>
          <p:cNvPr id="213" name="Google Shape;213;p2"/>
          <p:cNvSpPr txBox="1"/>
          <p:nvPr/>
        </p:nvSpPr>
        <p:spPr>
          <a:xfrm>
            <a:off x="4371430" y="313608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Scrum Master</a:t>
            </a:r>
            <a:endParaRPr sz="1100" b="0" i="0" u="none" strike="noStrike" cap="none">
              <a:solidFill>
                <a:schemeClr val="dk2"/>
              </a:solidFill>
              <a:latin typeface="Source Sans Pro"/>
              <a:ea typeface="Source Sans Pro"/>
              <a:cs typeface="Source Sans Pro"/>
              <a:sym typeface="Source Sans Pro"/>
            </a:endParaRPr>
          </a:p>
        </p:txBody>
      </p:sp>
      <p:sp>
        <p:nvSpPr>
          <p:cNvPr id="214" name="Google Shape;214;p2"/>
          <p:cNvSpPr txBox="1"/>
          <p:nvPr/>
        </p:nvSpPr>
        <p:spPr>
          <a:xfrm>
            <a:off x="462526" y="3172405"/>
            <a:ext cx="1003898" cy="67075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Ashley Castillo</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Washington DC</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Product Manager Lead</a:t>
            </a:r>
            <a:endParaRPr sz="1100" b="0" i="0" u="none" strike="noStrike" cap="none">
              <a:solidFill>
                <a:schemeClr val="dk2"/>
              </a:solidFill>
              <a:latin typeface="Source Sans Pro"/>
              <a:ea typeface="Source Sans Pro"/>
              <a:cs typeface="Source Sans Pro"/>
              <a:sym typeface="Source Sans Pro"/>
            </a:endParaRPr>
          </a:p>
        </p:txBody>
      </p:sp>
      <p:grpSp>
        <p:nvGrpSpPr>
          <p:cNvPr id="215" name="Google Shape;215;p2"/>
          <p:cNvGrpSpPr/>
          <p:nvPr/>
        </p:nvGrpSpPr>
        <p:grpSpPr>
          <a:xfrm>
            <a:off x="5617689" y="2125457"/>
            <a:ext cx="1226148" cy="1508606"/>
            <a:chOff x="6360087" y="2150356"/>
            <a:chExt cx="1226148" cy="1508606"/>
          </a:xfrm>
        </p:grpSpPr>
        <p:pic>
          <p:nvPicPr>
            <p:cNvPr id="216" name="Google Shape;216;p2"/>
            <p:cNvPicPr preferRelativeResize="0"/>
            <p:nvPr/>
          </p:nvPicPr>
          <p:blipFill rotWithShape="1">
            <a:blip r:embed="rId15">
              <a:alphaModFix/>
            </a:blip>
            <a:srcRect l="1041" r="1042"/>
            <a:stretch/>
          </p:blipFill>
          <p:spPr>
            <a:xfrm>
              <a:off x="6360087" y="2150356"/>
              <a:ext cx="889673" cy="889673"/>
            </a:xfrm>
            <a:prstGeom prst="ellipse">
              <a:avLst/>
            </a:prstGeom>
            <a:noFill/>
            <a:ln>
              <a:noFill/>
            </a:ln>
          </p:spPr>
        </p:pic>
        <p:sp>
          <p:nvSpPr>
            <p:cNvPr id="217" name="Google Shape;217;p2"/>
            <p:cNvSpPr txBox="1"/>
            <p:nvPr/>
          </p:nvSpPr>
          <p:spPr>
            <a:xfrm>
              <a:off x="6360087" y="315113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Nadya Primak</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Washington DC</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Engineer</a:t>
              </a:r>
              <a:endParaRPr sz="1100" b="0" i="0" u="none" strike="noStrike" cap="none">
                <a:solidFill>
                  <a:schemeClr val="dk2"/>
                </a:solidFill>
                <a:latin typeface="Source Sans Pro"/>
                <a:ea typeface="Source Sans Pro"/>
                <a:cs typeface="Source Sans Pro"/>
                <a:sym typeface="Source Sans Pro"/>
              </a:endParaRPr>
            </a:p>
          </p:txBody>
        </p:sp>
      </p:grpSp>
      <p:sp>
        <p:nvSpPr>
          <p:cNvPr id="218" name="Google Shape;218;p2"/>
          <p:cNvSpPr txBox="1"/>
          <p:nvPr/>
        </p:nvSpPr>
        <p:spPr>
          <a:xfrm>
            <a:off x="8555414" y="318293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0754711" y="3180596"/>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a:t>
            </a:r>
            <a:endParaRPr sz="1100" b="0" i="0" u="none" strike="noStrike" cap="none">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697643" y="318649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a:t>
            </a: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062804" y="5570906"/>
            <a:ext cx="1226148" cy="677108"/>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Grace Hong</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New Jersey</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Experience </a:t>
            </a:r>
            <a:endParaRPr lang="en-US" sz="1100">
              <a:solidFill>
                <a:schemeClr val="dk2"/>
              </a:solidFill>
              <a:latin typeface="Source Sans Pro"/>
              <a:ea typeface="Source Sans Pro"/>
              <a:cs typeface="Source Sans Pro"/>
              <a:sym typeface="Source Sans Pro"/>
            </a:endParaRPr>
          </a:p>
          <a:p>
            <a:pPr marL="0" marR="0" lvl="0" indent="0" algn="l">
              <a:lnSpc>
                <a:spcPct val="100000"/>
              </a:lnSpc>
              <a:spcBef>
                <a:spcPts val="0"/>
              </a:spcBef>
              <a:spcAft>
                <a:spcPts val="0"/>
              </a:spcAft>
              <a:buSzPts val="1200"/>
              <a:buFont typeface="PT Serif"/>
              <a:buNone/>
            </a:pPr>
            <a:r>
              <a:rPr lang="en-US" sz="1100" b="0" i="0" u="none" strike="noStrike" cap="none">
                <a:solidFill>
                  <a:schemeClr val="dk2"/>
                </a:solidFill>
                <a:latin typeface="Source Sans Pro"/>
                <a:ea typeface="Source Sans Pro"/>
                <a:cs typeface="Source Sans Pro"/>
                <a:sym typeface="Source Sans Pro"/>
              </a:rPr>
              <a:t>Designer</a:t>
            </a:r>
            <a:endParaRPr sz="1100" b="0" i="0" u="none" strike="noStrike" cap="none">
              <a:solidFill>
                <a:schemeClr val="dk2"/>
              </a:solidFill>
              <a:latin typeface="Source Sans Pro"/>
              <a:ea typeface="Source Sans Pro"/>
              <a:cs typeface="Source Sans Pro"/>
            </a:endParaRPr>
          </a:p>
        </p:txBody>
      </p:sp>
      <p:sp>
        <p:nvSpPr>
          <p:cNvPr id="222" name="Google Shape;222;p2"/>
          <p:cNvSpPr txBox="1"/>
          <p:nvPr/>
        </p:nvSpPr>
        <p:spPr>
          <a:xfrm>
            <a:off x="1749600" y="556124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51030" y="5569687"/>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Kit Casey</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Boston, MA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Design Director</a:t>
            </a:r>
            <a:endParaRPr sz="1100" b="0" i="0" u="none" strike="noStrike" cap="none">
              <a:solidFill>
                <a:schemeClr val="dk2"/>
              </a:solidFill>
              <a:latin typeface="Source Sans Pro"/>
              <a:ea typeface="Source Sans Pro"/>
              <a:cs typeface="Source Sans Pro"/>
              <a:sym typeface="Source Sans Pro"/>
            </a:endParaRPr>
          </a:p>
        </p:txBody>
      </p:sp>
      <p:sp>
        <p:nvSpPr>
          <p:cNvPr id="224" name="Google Shape;224;p2"/>
          <p:cNvSpPr txBox="1"/>
          <p:nvPr/>
        </p:nvSpPr>
        <p:spPr>
          <a:xfrm>
            <a:off x="4373764" y="5581096"/>
            <a:ext cx="1226148" cy="677108"/>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James Lewis</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Austin,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Accessibility and </a:t>
            </a:r>
            <a:endParaRPr lang="en-US" sz="1100">
              <a:solidFill>
                <a:schemeClr val="dk2"/>
              </a:solidFill>
              <a:latin typeface="Source Sans Pro"/>
              <a:ea typeface="Source Sans Pro"/>
              <a:cs typeface="Source Sans Pro"/>
            </a:endParaRPr>
          </a:p>
          <a:p>
            <a:pPr marL="0" marR="0" lvl="0" indent="0" algn="l">
              <a:lnSpc>
                <a:spcPct val="100000"/>
              </a:lnSpc>
              <a:spcBef>
                <a:spcPts val="0"/>
              </a:spcBef>
              <a:spcAft>
                <a:spcPts val="0"/>
              </a:spcAft>
              <a:buSzPts val="1200"/>
              <a:buFont typeface="PT Serif"/>
              <a:buNone/>
            </a:pPr>
            <a:r>
              <a:rPr lang="en-US" sz="1100">
                <a:solidFill>
                  <a:schemeClr val="dk2"/>
                </a:solidFill>
                <a:latin typeface="Source Sans Pro"/>
                <a:ea typeface="Source Sans Pro"/>
                <a:cs typeface="Source Sans Pro"/>
                <a:sym typeface="Source Sans Pro"/>
              </a:rPr>
              <a:t>UX</a:t>
            </a:r>
            <a:r>
              <a:rPr lang="en-US" sz="1100" b="0" i="0" u="none" strike="noStrike" cap="none">
                <a:solidFill>
                  <a:schemeClr val="dk2"/>
                </a:solidFill>
                <a:latin typeface="Source Sans Pro"/>
                <a:ea typeface="Source Sans Pro"/>
                <a:cs typeface="Source Sans Pro"/>
                <a:sym typeface="Source Sans Pro"/>
              </a:rPr>
              <a:t> Research Lead</a:t>
            </a:r>
            <a:endParaRPr sz="1100" b="0" i="0" u="none" strike="noStrike" cap="none">
              <a:solidFill>
                <a:schemeClr val="dk2"/>
              </a:solidFill>
              <a:latin typeface="Source Sans Pro"/>
              <a:ea typeface="Source Sans Pro"/>
              <a:cs typeface="Source Sans Pro"/>
            </a:endParaRPr>
          </a:p>
        </p:txBody>
      </p:sp>
      <p:sp>
        <p:nvSpPr>
          <p:cNvPr id="225" name="Google Shape;225;p2"/>
          <p:cNvSpPr txBox="1"/>
          <p:nvPr/>
        </p:nvSpPr>
        <p:spPr>
          <a:xfrm>
            <a:off x="8509722" y="5570054"/>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a:t>
            </a: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2"/>
          <p:cNvSpPr txBox="1"/>
          <p:nvPr/>
        </p:nvSpPr>
        <p:spPr>
          <a:xfrm>
            <a:off x="9682440" y="5565974"/>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a:t>
            </a:r>
            <a:endParaRPr sz="1100" b="0" i="0" u="none" strike="noStrike" cap="none">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8234550" y="1366372"/>
            <a:ext cx="0" cy="4794644"/>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6883444" y="2129461"/>
            <a:ext cx="1254831" cy="1680074"/>
            <a:chOff x="4830033" y="2139454"/>
            <a:chExt cx="1254831" cy="1680074"/>
          </a:xfrm>
        </p:grpSpPr>
        <p:sp>
          <p:nvSpPr>
            <p:cNvPr id="229" name="Google Shape;229;p2"/>
            <p:cNvSpPr txBox="1"/>
            <p:nvPr/>
          </p:nvSpPr>
          <p:spPr>
            <a:xfrm>
              <a:off x="4830033" y="3142420"/>
              <a:ext cx="1254831"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Teagan Stephenson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Ft. Lauderdale, FL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Backend Engineer</a:t>
              </a:r>
              <a:endParaRPr sz="1100" b="0" i="0" u="none" strike="noStrike" cap="none">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6">
              <a:alphaModFix/>
            </a:blip>
            <a:srcRect/>
            <a:stretch/>
          </p:blipFill>
          <p:spPr>
            <a:xfrm>
              <a:off x="4831579" y="2139454"/>
              <a:ext cx="889673" cy="907869"/>
            </a:xfrm>
            <a:prstGeom prst="flowChartConnector">
              <a:avLst/>
            </a:prstGeom>
            <a:noFill/>
            <a:ln>
              <a:noFill/>
            </a:ln>
          </p:spPr>
        </p:pic>
      </p:grpSp>
      <p:sp>
        <p:nvSpPr>
          <p:cNvPr id="44" name="Google Shape;212;p2">
            <a:extLst>
              <a:ext uri="{FF2B5EF4-FFF2-40B4-BE49-F238E27FC236}">
                <a16:creationId xmlns:a16="http://schemas.microsoft.com/office/drawing/2014/main" id="{28E8AA2B-7E30-48CF-86E4-5464130C7279}"/>
              </a:ext>
            </a:extLst>
          </p:cNvPr>
          <p:cNvSpPr txBox="1"/>
          <p:nvPr/>
        </p:nvSpPr>
        <p:spPr>
          <a:xfrm>
            <a:off x="1742035" y="3158987"/>
            <a:ext cx="1226148" cy="677108"/>
          </a:xfrm>
          <a:prstGeom prst="rect">
            <a:avLst/>
          </a:prstGeom>
          <a:noFill/>
          <a:ln>
            <a:noFill/>
          </a:ln>
        </p:spPr>
        <p:txBody>
          <a:bodyPr spcFirstLastPara="1" wrap="square" lIns="0" tIns="0" rIns="0" bIns="0" anchor="t" anchorCtr="0">
            <a:spAutoFit/>
          </a:bodyPr>
          <a:lstStyle/>
          <a:p>
            <a:r>
              <a:rPr lang="en-US" sz="1100" b="1">
                <a:solidFill>
                  <a:schemeClr val="dk2"/>
                </a:solidFill>
                <a:latin typeface="PT Serif" panose="020A0603040505020204" pitchFamily="18" charset="0"/>
                <a:ea typeface="Source Sans Pro"/>
                <a:cs typeface="Source Sans Pro"/>
                <a:sym typeface="PT Serif"/>
              </a:rPr>
              <a:t>Munish Sikka</a:t>
            </a:r>
          </a:p>
          <a:p>
            <a:pPr lvl="1"/>
            <a:r>
              <a:rPr lang="en-US" sz="1100">
                <a:solidFill>
                  <a:schemeClr val="dk2"/>
                </a:solidFill>
                <a:latin typeface="Source Sans Pro" panose="020B0503030403020204" pitchFamily="34" charset="0"/>
                <a:ea typeface="Source Sans Pro" panose="020B0503030403020204" pitchFamily="34" charset="0"/>
                <a:cs typeface="Source Sans Pro"/>
                <a:sym typeface="PT Serif"/>
              </a:rPr>
              <a:t>Washington DC</a:t>
            </a:r>
          </a:p>
          <a:p>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 Lead (Incoming)</a:t>
            </a:r>
            <a:endParaRPr lang="en-US" sz="1100" b="0" i="0" u="none" strike="noStrike" cap="none">
              <a:solidFill>
                <a:schemeClr val="dk2"/>
              </a:solidFill>
              <a:latin typeface="Source Sans Pro"/>
              <a:ea typeface="Source Sans Pro"/>
              <a:cs typeface="Source Sans Pro"/>
            </a:endParaRPr>
          </a:p>
        </p:txBody>
      </p:sp>
      <p:pic>
        <p:nvPicPr>
          <p:cNvPr id="6" name="Picture 5">
            <a:extLst>
              <a:ext uri="{FF2B5EF4-FFF2-40B4-BE49-F238E27FC236}">
                <a16:creationId xmlns:a16="http://schemas.microsoft.com/office/drawing/2014/main" id="{7948A3F3-9796-46CE-9F61-00A80F8DEF69}"/>
              </a:ext>
            </a:extLst>
          </p:cNvPr>
          <p:cNvPicPr>
            <a:picLocks noChangeAspect="1"/>
          </p:cNvPicPr>
          <p:nvPr/>
        </p:nvPicPr>
        <p:blipFill rotWithShape="1">
          <a:blip r:embed="rId17"/>
          <a:srcRect l="14185" t="16338" r="8961" b="12605"/>
          <a:stretch/>
        </p:blipFill>
        <p:spPr>
          <a:xfrm>
            <a:off x="1746573" y="2125680"/>
            <a:ext cx="943365" cy="889673"/>
          </a:xfrm>
          <a:prstGeom prst="flowChartConnector">
            <a:avLst/>
          </a:prstGeom>
        </p:spPr>
      </p:pic>
      <p:grpSp>
        <p:nvGrpSpPr>
          <p:cNvPr id="2" name="Group 1">
            <a:extLst>
              <a:ext uri="{FF2B5EF4-FFF2-40B4-BE49-F238E27FC236}">
                <a16:creationId xmlns:a16="http://schemas.microsoft.com/office/drawing/2014/main" id="{DEEECA5A-E03F-4135-992C-2C488710BE1C}"/>
              </a:ext>
            </a:extLst>
          </p:cNvPr>
          <p:cNvGrpSpPr/>
          <p:nvPr/>
        </p:nvGrpSpPr>
        <p:grpSpPr>
          <a:xfrm>
            <a:off x="9598579" y="646985"/>
            <a:ext cx="2285195" cy="276999"/>
            <a:chOff x="5528384" y="1080643"/>
            <a:chExt cx="2285195" cy="276999"/>
          </a:xfrm>
        </p:grpSpPr>
        <p:sp>
          <p:nvSpPr>
            <p:cNvPr id="50" name="Rectangle 49">
              <a:extLst>
                <a:ext uri="{FF2B5EF4-FFF2-40B4-BE49-F238E27FC236}">
                  <a16:creationId xmlns:a16="http://schemas.microsoft.com/office/drawing/2014/main" id="{7EADC094-A032-4A82-86F5-C217CDFD7303}"/>
                </a:ext>
              </a:extLst>
            </p:cNvPr>
            <p:cNvSpPr/>
            <p:nvPr/>
          </p:nvSpPr>
          <p:spPr>
            <a:xfrm>
              <a:off x="5528384" y="1083226"/>
              <a:ext cx="236357" cy="243258"/>
            </a:xfrm>
            <a:prstGeom prst="rect">
              <a:avLst/>
            </a:prstGeom>
            <a:solidFill>
              <a:schemeClr val="accent3">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70B07F-C2EE-4D23-B889-B458FC8A4A4A}"/>
                </a:ext>
              </a:extLst>
            </p:cNvPr>
            <p:cNvSpPr txBox="1"/>
            <p:nvPr/>
          </p:nvSpPr>
          <p:spPr>
            <a:xfrm>
              <a:off x="5776624" y="1080643"/>
              <a:ext cx="2036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ource Sans Pro"/>
                </a:rPr>
                <a:t>Rolling off project on April 1</a:t>
              </a:r>
            </a:p>
          </p:txBody>
        </p:sp>
      </p:grpSp>
      <p:pic>
        <p:nvPicPr>
          <p:cNvPr id="7" name="Picture 6" descr="A person with a beard&#10;&#10;Description automatically generated with low confidence">
            <a:extLst>
              <a:ext uri="{FF2B5EF4-FFF2-40B4-BE49-F238E27FC236}">
                <a16:creationId xmlns:a16="http://schemas.microsoft.com/office/drawing/2014/main" id="{95A77363-E608-4059-A435-11A522FD102A}"/>
              </a:ext>
            </a:extLst>
          </p:cNvPr>
          <p:cNvPicPr>
            <a:picLocks noChangeAspect="1"/>
          </p:cNvPicPr>
          <p:nvPr/>
        </p:nvPicPr>
        <p:blipFill rotWithShape="1">
          <a:blip r:embed="rId18"/>
          <a:srcRect l="14161" r="14005"/>
          <a:stretch/>
        </p:blipFill>
        <p:spPr>
          <a:xfrm>
            <a:off x="10796053" y="4482868"/>
            <a:ext cx="880529" cy="908764"/>
          </a:xfrm>
          <a:prstGeom prst="flowChartConnector">
            <a:avLst/>
          </a:prstGeom>
        </p:spPr>
      </p:pic>
      <p:sp>
        <p:nvSpPr>
          <p:cNvPr id="52" name="Google Shape;218;p2">
            <a:extLst>
              <a:ext uri="{FF2B5EF4-FFF2-40B4-BE49-F238E27FC236}">
                <a16:creationId xmlns:a16="http://schemas.microsoft.com/office/drawing/2014/main" id="{6C9D2FE4-3EA2-442C-939B-BC72E4710CD2}"/>
              </a:ext>
            </a:extLst>
          </p:cNvPr>
          <p:cNvSpPr txBox="1"/>
          <p:nvPr/>
        </p:nvSpPr>
        <p:spPr>
          <a:xfrm>
            <a:off x="10805733" y="5573668"/>
            <a:ext cx="1003124" cy="4847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a:solidFill>
                  <a:schemeClr val="dk2"/>
                </a:solidFill>
                <a:latin typeface="PT Serif"/>
                <a:ea typeface="PT Serif"/>
                <a:cs typeface="PT Serif"/>
                <a:sym typeface="PT Serif"/>
              </a:rPr>
              <a:t>Travis</a:t>
            </a:r>
            <a:r>
              <a:rPr lang="en-US" sz="1050" b="1" i="0" u="none" strike="noStrike" cap="none">
                <a:solidFill>
                  <a:schemeClr val="dk2"/>
                </a:solidFill>
                <a:latin typeface="PT Serif"/>
                <a:ea typeface="PT Serif"/>
                <a:cs typeface="PT Serif"/>
                <a:sym typeface="PT Serif"/>
              </a:rPr>
              <a:t>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20</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2822" y="711050"/>
            <a:ext cx="11470942" cy="1012585"/>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We built our product end to end</a:t>
            </a:r>
            <a:endParaRPr lang="en-US" sz="2800">
              <a:solidFill>
                <a:schemeClr val="dk1"/>
              </a:solidFill>
              <a:latin typeface="PT Serif"/>
              <a:ea typeface="Source Sans Pro"/>
            </a:endParaRPr>
          </a:p>
          <a:p>
            <a:pPr>
              <a:lnSpc>
                <a:spcPct val="90000"/>
              </a:lnSpc>
            </a:pP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2</a:t>
              </a:r>
              <a:endParaRPr lang="en-US" sz="1200" b="0" i="0" u="none" strike="noStrike" cap="none">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a:t>
            </a:r>
            <a:r>
              <a:rPr lang="en-US" sz="1200">
                <a:solidFill>
                  <a:srgbClr val="747C74"/>
                </a:solidFill>
                <a:latin typeface="Source Sans Pro"/>
                <a:ea typeface="Source Sans Pro"/>
                <a:cs typeface="Source Sans Pro"/>
                <a:sym typeface="Source Sans Pro"/>
              </a:rPr>
              <a:t> </a:t>
            </a:r>
            <a:r>
              <a:rPr lang="en-US" sz="1200" b="0" i="0" u="none" strike="noStrike" cap="none">
                <a:solidFill>
                  <a:srgbClr val="747C74"/>
                </a:solidFill>
                <a:latin typeface="Source Sans Pro"/>
                <a:ea typeface="Source Sans Pro"/>
                <a:cs typeface="Source Sans Pro"/>
                <a:sym typeface="Source Sans Pro"/>
              </a:rPr>
              <a:t>Demo</a:t>
            </a:r>
            <a:endParaRPr sz="1200" b="0" i="0" u="none" strike="noStrike" cap="none">
              <a:solidFill>
                <a:srgbClr val="747C74"/>
              </a:solidFill>
              <a:latin typeface="Calibri"/>
              <a:ea typeface="Calibri"/>
              <a:cs typeface="Calibri"/>
              <a:sym typeface="Calibri"/>
            </a:endParaRPr>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845" y="1577156"/>
            <a:ext cx="4414272" cy="2520690"/>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hlinkClick r:id="rId3">
                  <a:extLst>
                    <a:ext uri="{A12FA001-AC4F-418D-AE19-62706E023703}">
                      <ahyp:hlinkClr xmlns:ahyp="http://schemas.microsoft.com/office/drawing/2018/hyperlinkcolor" val="tx"/>
                    </a:ext>
                  </a:extLst>
                </a:hlinkClick>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Make POC Script Production ready</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4">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a:solidFill>
                  <a:schemeClr val="tx1">
                    <a:lumMod val="50000"/>
                    <a:lumOff val="50000"/>
                  </a:schemeClr>
                </a:solidFill>
                <a:latin typeface="PT Serif"/>
                <a:ea typeface="PT Serif"/>
                <a:cs typeface="PT Serif"/>
                <a:sym typeface="PT Serif"/>
              </a:rPr>
              <a:t>G</a:t>
            </a:r>
            <a:r>
              <a:rPr lang="en-US" sz="1200" b="0" i="0" strike="noStrike" cap="none">
                <a:solidFill>
                  <a:schemeClr val="tx1">
                    <a:lumMod val="50000"/>
                    <a:lumOff val="50000"/>
                  </a:schemeClr>
                </a:solidFill>
                <a:latin typeface="PT Serif"/>
                <a:ea typeface="PT Serif"/>
                <a:cs typeface="PT Serif"/>
                <a:sym typeface="PT Serif"/>
              </a:rPr>
              <a:t>et widget into production on for front end</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5">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Finish controller (authentication)</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Test authentication with front end and back end</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7">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G</a:t>
            </a:r>
            <a:r>
              <a:rPr lang="en-US" sz="1200" b="0" i="0" strike="noStrike" cap="none">
                <a:solidFill>
                  <a:srgbClr val="8F8F8F"/>
                </a:solidFill>
                <a:latin typeface="PT Serif"/>
                <a:ea typeface="PT Serif"/>
                <a:cs typeface="PT Serif"/>
                <a:sym typeface="PT Serif"/>
              </a:rPr>
              <a:t>et PDF generator working to send back PDF</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8">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Make API call on front end (integrate with back end)</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9">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Back end testing</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10">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Update content on widget to match final designs</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11">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As a Veteran, I want to download mu form so that my tax records are complete</a:t>
            </a:r>
            <a:endParaRPr lang="en-US" sz="1200"/>
          </a:p>
          <a:p>
            <a:pPr>
              <a:lnSpc>
                <a:spcPct val="114999"/>
              </a:lnSpc>
              <a:buSzPts val="1400"/>
            </a:pPr>
            <a:r>
              <a:rPr lang="en-US" sz="1200" b="0" i="0" strike="noStrike" cap="none">
                <a:solidFill>
                  <a:schemeClr val="bg2"/>
                </a:solidFill>
                <a:latin typeface="PT Serif"/>
                <a:ea typeface="PT Serif"/>
                <a:cs typeface="PT Serif"/>
                <a:sym typeface="PT Serif"/>
                <a:hlinkClick r:id="rId12">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As a Veteran, I want to easily find the form through Google so that I can find it through my normal methods</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hlinkClick r:id="rId13"/>
              </a:rPr>
              <a:t>Product video</a:t>
            </a:r>
            <a:r>
              <a:rPr lang="en-US" sz="1200">
                <a:latin typeface="Source Sans Pro"/>
                <a:ea typeface="Source Sans Pro"/>
              </a:rPr>
              <a:t>, </a:t>
            </a:r>
            <a:r>
              <a:rPr lang="en-US" sz="1200">
                <a:latin typeface="Source Sans Pro"/>
                <a:ea typeface="Source Sans Pro"/>
                <a:hlinkClick r:id="rId14"/>
              </a:rPr>
              <a:t>front end</a:t>
            </a:r>
            <a:r>
              <a:rPr lang="en-US" sz="1200">
                <a:latin typeface="Source Sans Pro"/>
                <a:ea typeface="Source Sans Pro"/>
              </a:rPr>
              <a:t>, </a:t>
            </a:r>
            <a:r>
              <a:rPr lang="en-US" sz="1200">
                <a:latin typeface="Source Sans Pro"/>
                <a:ea typeface="Source Sans Pro"/>
                <a:hlinkClick r:id="rId15"/>
              </a:rPr>
              <a:t>S-3</a:t>
            </a:r>
            <a:r>
              <a:rPr lang="en-US" sz="1200">
                <a:latin typeface="Source Sans Pro"/>
                <a:ea typeface="Source Sans Pro"/>
              </a:rPr>
              <a:t>, and </a:t>
            </a:r>
            <a:r>
              <a:rPr lang="en-US" sz="1200">
                <a:latin typeface="Source Sans Pro"/>
                <a:ea typeface="Source Sans Pro"/>
                <a:hlinkClick r:id="rId16"/>
              </a:rPr>
              <a:t>back end </a:t>
            </a:r>
            <a:r>
              <a:rPr lang="en-US" sz="1200">
                <a:latin typeface="Source Sans Pro"/>
                <a:ea typeface="Source Sans Pro"/>
              </a:rPr>
              <a:t>branch</a:t>
            </a:r>
            <a:endParaRPr lang="en-US" sz="1200" b="0" i="0" strike="noStrike" cap="none">
              <a:solidFill>
                <a:srgbClr val="000000"/>
              </a:solidFill>
              <a:latin typeface="Source Sans Pro"/>
              <a:ea typeface="Source Sans Pro"/>
              <a:sym typeface="Arial"/>
            </a:endParaRPr>
          </a:p>
        </p:txBody>
      </p:sp>
      <p:pic>
        <p:nvPicPr>
          <p:cNvPr id="2" name="Picture 3" descr="A screenshot of a computer&#10;&#10;Description automatically generated">
            <a:extLst>
              <a:ext uri="{FF2B5EF4-FFF2-40B4-BE49-F238E27FC236}">
                <a16:creationId xmlns:a16="http://schemas.microsoft.com/office/drawing/2014/main" id="{06FB615F-F8A3-43BA-A287-B8535775C676}"/>
              </a:ext>
            </a:extLst>
          </p:cNvPr>
          <p:cNvPicPr>
            <a:picLocks noChangeAspect="1"/>
          </p:cNvPicPr>
          <p:nvPr/>
        </p:nvPicPr>
        <p:blipFill rotWithShape="1">
          <a:blip r:embed="rId17"/>
          <a:srcRect l="1665" t="5231" r="520" b="5692"/>
          <a:stretch/>
        </p:blipFill>
        <p:spPr>
          <a:xfrm>
            <a:off x="5128602" y="1601231"/>
            <a:ext cx="6624989" cy="4104196"/>
          </a:xfrm>
          <a:prstGeom prst="rect">
            <a:avLst/>
          </a:prstGeom>
          <a:ln>
            <a:solidFill>
              <a:schemeClr val="tx1">
                <a:lumMod val="25000"/>
                <a:lumOff val="75000"/>
              </a:schemeClr>
            </a:solidFill>
          </a:ln>
        </p:spPr>
      </p:pic>
      <p:sp>
        <p:nvSpPr>
          <p:cNvPr id="4" name="TextBox 3">
            <a:extLst>
              <a:ext uri="{FF2B5EF4-FFF2-40B4-BE49-F238E27FC236}">
                <a16:creationId xmlns:a16="http://schemas.microsoft.com/office/drawing/2014/main" id="{BF92DADF-CA80-4220-B99B-6FEB90716CCD}"/>
              </a:ext>
            </a:extLst>
          </p:cNvPr>
          <p:cNvSpPr txBox="1"/>
          <p:nvPr/>
        </p:nvSpPr>
        <p:spPr>
          <a:xfrm>
            <a:off x="321506" y="6090036"/>
            <a:ext cx="75476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PT Serif"/>
              </a:rPr>
              <a:t>*Note – Sitewide Content now owns static front end content, thus not shown in our video</a:t>
            </a:r>
          </a:p>
        </p:txBody>
      </p:sp>
    </p:spTree>
    <p:extLst>
      <p:ext uri="{BB962C8B-B14F-4D97-AF65-F5344CB8AC3E}">
        <p14:creationId xmlns:p14="http://schemas.microsoft.com/office/powerpoint/2010/main" val="175638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extLst>
              <p:ext uri="{D42A27DB-BD31-4B8C-83A1-F6EECF244321}">
                <p14:modId xmlns:p14="http://schemas.microsoft.com/office/powerpoint/2010/main" val="2716062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09"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09952" y="750806"/>
            <a:ext cx="11353800" cy="1012585"/>
          </a:xfrm>
          <a:prstGeom prst="rect">
            <a:avLst/>
          </a:prstGeom>
          <a:noFill/>
          <a:ln>
            <a:noFill/>
          </a:ln>
        </p:spPr>
        <p:txBody>
          <a:bodyPr spcFirstLastPara="1" wrap="square" lIns="0" tIns="0" rIns="0" bIns="0" anchor="t" anchorCtr="0">
            <a:noAutofit/>
          </a:bodyPr>
          <a:lstStyle/>
          <a:p>
            <a:r>
              <a:rPr lang="en-US" sz="2800"/>
              <a:t>We prepared for Collaboration Cycle milestones and completed Security &amp; Privacy Review</a:t>
            </a:r>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21</a:t>
            </a:fld>
            <a:endParaRPr sz="1200" b="0" i="0" u="none" strike="noStrike" cap="none">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8422481" y="6065709"/>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7"/>
              </a:rPr>
              <a:t>Technical diagram</a:t>
            </a:r>
            <a:r>
              <a:rPr lang="en-US" sz="1200">
                <a:solidFill>
                  <a:srgbClr val="000000"/>
                </a:solidFill>
                <a:latin typeface="Source Sans Pro"/>
                <a:ea typeface="Source Sans Pro"/>
                <a:sym typeface="Arial"/>
              </a:rPr>
              <a:t>, </a:t>
            </a:r>
            <a:r>
              <a:rPr lang="en-US" sz="1200">
                <a:solidFill>
                  <a:srgbClr val="000000"/>
                </a:solidFill>
                <a:latin typeface="Source Sans Pro"/>
                <a:ea typeface="Source Sans Pro"/>
                <a:sym typeface="Arial"/>
                <a:hlinkClick r:id="rId8"/>
              </a:rPr>
              <a:t>release plan </a:t>
            </a:r>
            <a:r>
              <a:rPr lang="en-US" sz="1200">
                <a:solidFill>
                  <a:srgbClr val="000000"/>
                </a:solidFill>
                <a:latin typeface="Source Sans Pro"/>
                <a:ea typeface="Source Sans Pro"/>
                <a:sym typeface="Arial"/>
              </a:rPr>
              <a:t>and </a:t>
            </a:r>
            <a:r>
              <a:rPr lang="en-US" sz="1200">
                <a:solidFill>
                  <a:srgbClr val="000000"/>
                </a:solidFill>
                <a:latin typeface="Source Sans Pro"/>
                <a:ea typeface="Source Sans Pro"/>
                <a:sym typeface="Arial"/>
                <a:hlinkClick r:id="rId9"/>
              </a:rPr>
              <a:t>GitHub ticket</a:t>
            </a:r>
            <a:endParaRPr lang="en-US" sz="1200" b="0" i="0" strike="noStrike" cap="none">
              <a:solidFill>
                <a:srgbClr val="000000"/>
              </a:solidFill>
              <a:latin typeface="Source Sans Pro"/>
              <a:ea typeface="Source Sans Pro"/>
              <a:sym typeface="Arial"/>
            </a:endParaRPr>
          </a:p>
        </p:txBody>
      </p:sp>
      <p:sp>
        <p:nvSpPr>
          <p:cNvPr id="579" name="Google Shape;579;p12"/>
          <p:cNvSpPr txBox="1"/>
          <p:nvPr/>
        </p:nvSpPr>
        <p:spPr>
          <a:xfrm>
            <a:off x="438912" y="1716731"/>
            <a:ext cx="5359854" cy="84266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0">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Update technical diagram for s</a:t>
            </a:r>
            <a:r>
              <a:rPr lang="en-US" sz="1200">
                <a:solidFill>
                  <a:srgbClr val="8F8F8F"/>
                </a:solidFill>
                <a:latin typeface="PT Serif"/>
                <a:ea typeface="PT Serif"/>
                <a:cs typeface="PT Serif"/>
                <a:sym typeface="PT Serif"/>
              </a:rPr>
              <a:t>ecurity review</a:t>
            </a: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1">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Draft release plan for security review</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2">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P</a:t>
            </a:r>
            <a:r>
              <a:rPr lang="en-US" sz="1200" b="0" i="0" strike="noStrike" cap="none">
                <a:solidFill>
                  <a:srgbClr val="8F8F8F"/>
                </a:solidFill>
                <a:latin typeface="PT Serif"/>
                <a:ea typeface="PT Serif"/>
                <a:cs typeface="PT Serif"/>
                <a:sym typeface="PT Serif"/>
              </a:rPr>
              <a:t>rivacy and Threshold Analysis (PTA) request 1095-B team</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3">
                  <a:extLst>
                    <a:ext uri="{A12FA001-AC4F-418D-AE19-62706E023703}">
                      <ahyp:hlinkClr xmlns:ahyp="http://schemas.microsoft.com/office/drawing/2018/hyperlinkcolor" val="tx"/>
                    </a:ext>
                  </a:extLst>
                </a:hlinkClick>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Privacy and Security review</a:t>
            </a: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6" name="Text Placeholder 2">
            <a:extLst>
              <a:ext uri="{FF2B5EF4-FFF2-40B4-BE49-F238E27FC236}">
                <a16:creationId xmlns:a16="http://schemas.microsoft.com/office/drawing/2014/main" id="{D1B67900-A55A-49E3-9F1F-6FA28D277895}"/>
              </a:ext>
            </a:extLst>
          </p:cNvPr>
          <p:cNvSpPr>
            <a:spLocks noGrp="1"/>
          </p:cNvSpPr>
          <p:nvPr>
            <p:ph type="body" idx="1"/>
          </p:nvPr>
        </p:nvSpPr>
        <p:spPr>
          <a:xfrm>
            <a:off x="358467" y="2874152"/>
            <a:ext cx="4814268" cy="3273752"/>
          </a:xfrm>
        </p:spPr>
        <p:txBody>
          <a:bodyPr>
            <a:normAutofit fontScale="85000" lnSpcReduction="20000"/>
          </a:bodyPr>
          <a:lstStyle/>
          <a:p>
            <a:pPr marL="0" indent="0">
              <a:buNone/>
            </a:pPr>
            <a:r>
              <a:rPr lang="en-US" sz="1400" b="1">
                <a:solidFill>
                  <a:schemeClr val="dk1"/>
                </a:solidFill>
                <a:latin typeface="Source Sans Pro Semibold"/>
              </a:rPr>
              <a:t>Completed Collaboration Cycle milestones:</a:t>
            </a:r>
            <a:endParaRPr lang="en-US" b="1">
              <a:solidFill>
                <a:schemeClr val="dk1"/>
              </a:solidFill>
              <a:latin typeface="Source Sans Pro Semibold"/>
            </a:endParaRPr>
          </a:p>
          <a:p>
            <a:pPr marL="182880" indent="-182880"/>
            <a:r>
              <a:rPr lang="en-US" sz="1400">
                <a:solidFill>
                  <a:schemeClr val="dk1"/>
                </a:solidFill>
              </a:rPr>
              <a:t>Design Intent (Sprint 2)</a:t>
            </a:r>
          </a:p>
          <a:p>
            <a:pPr marL="182880" indent="-182880"/>
            <a:r>
              <a:rPr lang="en-US" sz="1400">
                <a:solidFill>
                  <a:schemeClr val="dk1"/>
                </a:solidFill>
              </a:rPr>
              <a:t>Research Plan Review (Sprint 2 and 3)</a:t>
            </a:r>
          </a:p>
          <a:p>
            <a:pPr marL="182880" indent="-182880"/>
            <a:r>
              <a:rPr lang="en-US" sz="1400">
                <a:solidFill>
                  <a:schemeClr val="dk1"/>
                </a:solidFill>
              </a:rPr>
              <a:t>Midpoint Review (Sprint 3)</a:t>
            </a:r>
            <a:endParaRPr lang="en-US">
              <a:solidFill>
                <a:schemeClr val="dk1"/>
              </a:solidFill>
            </a:endParaRPr>
          </a:p>
          <a:p>
            <a:pPr marL="182880" indent="-182880"/>
            <a:r>
              <a:rPr lang="en-US" sz="1400">
                <a:solidFill>
                  <a:schemeClr val="dk1"/>
                </a:solidFill>
              </a:rPr>
              <a:t>Content &amp; IA Review (Sprint 3)</a:t>
            </a:r>
          </a:p>
          <a:p>
            <a:pPr marL="182880" indent="-182880"/>
            <a:r>
              <a:rPr lang="en-US" sz="1400">
                <a:solidFill>
                  <a:schemeClr val="dk1"/>
                </a:solidFill>
              </a:rPr>
              <a:t>ATO Compliance – Not needed</a:t>
            </a:r>
          </a:p>
          <a:p>
            <a:pPr marL="182880" indent="-182880"/>
            <a:r>
              <a:rPr lang="en-US" sz="1400">
                <a:solidFill>
                  <a:schemeClr val="dk1"/>
                </a:solidFill>
              </a:rPr>
              <a:t>Privacy and Security Review (Sprint 4)</a:t>
            </a:r>
            <a:endParaRPr lang="en-US">
              <a:solidFill>
                <a:schemeClr val="dk1"/>
              </a:solidFill>
            </a:endParaRPr>
          </a:p>
          <a:p>
            <a:pPr marL="182880" indent="-182880"/>
            <a:endParaRPr lang="en-US" sz="1400"/>
          </a:p>
          <a:p>
            <a:pPr marL="0" indent="0">
              <a:buNone/>
            </a:pPr>
            <a:r>
              <a:rPr lang="en-US" sz="1400">
                <a:latin typeface="Source Sans Pro Semibold"/>
              </a:rPr>
              <a:t>Remaining Collaboration Cycle milestones:</a:t>
            </a:r>
          </a:p>
          <a:p>
            <a:pPr marL="182880" indent="-182880"/>
            <a:r>
              <a:rPr lang="en-US" sz="1400"/>
              <a:t>Contact Center Review (Sprint 4, needs to be redone in Sprint 5)</a:t>
            </a:r>
          </a:p>
          <a:p>
            <a:pPr marL="182880" indent="-182880"/>
            <a:r>
              <a:rPr lang="en-US" sz="1400"/>
              <a:t>Staging Review</a:t>
            </a:r>
          </a:p>
          <a:p>
            <a:pPr marL="182880" indent="-182880"/>
            <a:r>
              <a:rPr lang="en-US" sz="1400"/>
              <a:t>Analytics Request</a:t>
            </a:r>
          </a:p>
        </p:txBody>
      </p:sp>
      <p:pic>
        <p:nvPicPr>
          <p:cNvPr id="4" name="Picture 7" descr="Graphical user interface, text, application, email&#10;&#10;Description automatically generated">
            <a:extLst>
              <a:ext uri="{FF2B5EF4-FFF2-40B4-BE49-F238E27FC236}">
                <a16:creationId xmlns:a16="http://schemas.microsoft.com/office/drawing/2014/main" id="{E963C357-8F83-411B-B523-2791ED6459DC}"/>
              </a:ext>
            </a:extLst>
          </p:cNvPr>
          <p:cNvPicPr>
            <a:picLocks noChangeAspect="1"/>
          </p:cNvPicPr>
          <p:nvPr/>
        </p:nvPicPr>
        <p:blipFill rotWithShape="1">
          <a:blip r:embed="rId14"/>
          <a:srcRect l="8860" t="1176" r="7217"/>
          <a:stretch/>
        </p:blipFill>
        <p:spPr>
          <a:xfrm>
            <a:off x="5621967" y="1765484"/>
            <a:ext cx="6098799" cy="3230643"/>
          </a:xfrm>
          <a:prstGeom prst="rect">
            <a:avLst/>
          </a:prstGeom>
          <a:ln>
            <a:solidFill>
              <a:schemeClr val="tx1">
                <a:lumMod val="25000"/>
                <a:lumOff val="75000"/>
              </a:schemeClr>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4D97328-87BD-4159-BBB3-9557B27EDF4C}"/>
              </a:ext>
            </a:extLst>
          </p:cNvPr>
          <p:cNvGraphicFramePr>
            <a:graphicFrameLocks noChangeAspect="1"/>
          </p:cNvGraphicFramePr>
          <p:nvPr>
            <p:custDataLst>
              <p:tags r:id="rId2"/>
            </p:custDataLst>
            <p:extLst>
              <p:ext uri="{D42A27DB-BD31-4B8C-83A1-F6EECF244321}">
                <p14:modId xmlns:p14="http://schemas.microsoft.com/office/powerpoint/2010/main" val="2875800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84D97328-87BD-4159-BBB3-9557B27EDF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41BDE0D9-25E5-4B5D-99AC-D9F2B8E93E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extBox 5">
            <a:extLst>
              <a:ext uri="{FF2B5EF4-FFF2-40B4-BE49-F238E27FC236}">
                <a16:creationId xmlns:a16="http://schemas.microsoft.com/office/drawing/2014/main" id="{381230BA-653D-44CE-9AC8-F83E1E142ED2}"/>
              </a:ext>
            </a:extLst>
          </p:cNvPr>
          <p:cNvSpPr txBox="1"/>
          <p:nvPr/>
        </p:nvSpPr>
        <p:spPr>
          <a:xfrm>
            <a:off x="208599" y="2253625"/>
            <a:ext cx="3044072" cy="4975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a:solidFill>
                  <a:srgbClr val="0467B8"/>
                </a:solidFill>
              </a:rPr>
              <a:t>Assessment Results </a:t>
            </a:r>
          </a:p>
        </p:txBody>
      </p:sp>
      <p:sp>
        <p:nvSpPr>
          <p:cNvPr id="7" name="TextBox 6">
            <a:extLst>
              <a:ext uri="{FF2B5EF4-FFF2-40B4-BE49-F238E27FC236}">
                <a16:creationId xmlns:a16="http://schemas.microsoft.com/office/drawing/2014/main" id="{5CC2109E-2E2D-46CC-B856-A39FE7E1BE02}"/>
              </a:ext>
            </a:extLst>
          </p:cNvPr>
          <p:cNvSpPr txBox="1"/>
          <p:nvPr/>
        </p:nvSpPr>
        <p:spPr>
          <a:xfrm>
            <a:off x="4224088" y="2259820"/>
            <a:ext cx="3105909" cy="4975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0" indent="0">
              <a:buNone/>
            </a:pPr>
            <a:r>
              <a:rPr lang="en-GB">
                <a:solidFill>
                  <a:srgbClr val="0467B8"/>
                </a:solidFill>
              </a:rPr>
              <a:t>Attempts to address</a:t>
            </a:r>
            <a:endParaRPr lang="en-US"/>
          </a:p>
        </p:txBody>
      </p:sp>
      <p:sp>
        <p:nvSpPr>
          <p:cNvPr id="8" name="TextBox 7">
            <a:extLst>
              <a:ext uri="{FF2B5EF4-FFF2-40B4-BE49-F238E27FC236}">
                <a16:creationId xmlns:a16="http://schemas.microsoft.com/office/drawing/2014/main" id="{B1EC9CE1-2695-4B56-ABB2-82D9F7DD622C}"/>
              </a:ext>
            </a:extLst>
          </p:cNvPr>
          <p:cNvSpPr txBox="1"/>
          <p:nvPr/>
        </p:nvSpPr>
        <p:spPr>
          <a:xfrm>
            <a:off x="8101953" y="2255208"/>
            <a:ext cx="3444477" cy="4975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0" indent="0">
              <a:buNone/>
            </a:pPr>
            <a:r>
              <a:rPr lang="en-GB">
                <a:solidFill>
                  <a:srgbClr val="0467B8"/>
                </a:solidFill>
              </a:rPr>
              <a:t>Path forward</a:t>
            </a:r>
            <a:endParaRPr lang="en-US"/>
          </a:p>
        </p:txBody>
      </p:sp>
      <p:sp>
        <p:nvSpPr>
          <p:cNvPr id="9" name="TextBox 8">
            <a:extLst>
              <a:ext uri="{FF2B5EF4-FFF2-40B4-BE49-F238E27FC236}">
                <a16:creationId xmlns:a16="http://schemas.microsoft.com/office/drawing/2014/main" id="{45C04764-F269-4F64-9737-7683A5D0C3C8}"/>
              </a:ext>
            </a:extLst>
          </p:cNvPr>
          <p:cNvSpPr txBox="1"/>
          <p:nvPr/>
        </p:nvSpPr>
        <p:spPr>
          <a:xfrm>
            <a:off x="226797" y="2885577"/>
            <a:ext cx="3594112" cy="298026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285750" indent="-182880">
              <a:lnSpc>
                <a:spcPct val="100000"/>
              </a:lnSpc>
              <a:buFont typeface="Wingdings"/>
              <a:buChar char="§"/>
            </a:pPr>
            <a:r>
              <a:rPr lang="en-GB" sz="1400"/>
              <a:t>Original PDF from IRS passed 23/26 accessibility tests run on Adobe Pro. Security issues make it so it can’t be fixed using Adobe tools</a:t>
            </a:r>
            <a:endParaRPr lang="en-US" sz="1400"/>
          </a:p>
          <a:p>
            <a:pPr marL="285750" indent="-182880">
              <a:lnSpc>
                <a:spcPct val="100000"/>
              </a:lnSpc>
              <a:buFont typeface="Wingdings"/>
              <a:buChar char="§"/>
            </a:pPr>
            <a:r>
              <a:rPr lang="en-GB" sz="1400"/>
              <a:t>Failures: </a:t>
            </a:r>
          </a:p>
          <a:p>
            <a:pPr marL="731520" lvl="2" indent="-182880">
              <a:lnSpc>
                <a:spcPct val="100000"/>
              </a:lnSpc>
              <a:buFont typeface="Wingdings"/>
              <a:buChar char="§"/>
            </a:pPr>
            <a:r>
              <a:rPr lang="en-GB" sz="1200"/>
              <a:t>Language</a:t>
            </a:r>
          </a:p>
          <a:p>
            <a:pPr marL="731520" lvl="2" indent="-182880">
              <a:lnSpc>
                <a:spcPct val="100000"/>
              </a:lnSpc>
              <a:buFont typeface="Wingdings"/>
              <a:buChar char="§"/>
            </a:pPr>
            <a:r>
              <a:rPr lang="en-GB" sz="1200"/>
              <a:t>Field Descriptions </a:t>
            </a:r>
          </a:p>
          <a:p>
            <a:pPr marL="731520" lvl="2" indent="-182880">
              <a:lnSpc>
                <a:spcPct val="100000"/>
              </a:lnSpc>
              <a:buFont typeface="Wingdings"/>
              <a:buChar char="§"/>
            </a:pPr>
            <a:r>
              <a:rPr lang="en-GB" sz="1200"/>
              <a:t>Title</a:t>
            </a:r>
          </a:p>
          <a:p>
            <a:pPr marL="285750" indent="-182880">
              <a:lnSpc>
                <a:spcPct val="100000"/>
              </a:lnSpc>
              <a:buFont typeface="Wingdings"/>
              <a:buChar char="§"/>
            </a:pPr>
            <a:r>
              <a:rPr lang="en-GB" sz="1400"/>
              <a:t>Populated PDF, after using Adobe Accessibility tools, failed one test:</a:t>
            </a:r>
          </a:p>
          <a:p>
            <a:pPr marL="742950" lvl="1" indent="-182880">
              <a:lnSpc>
                <a:spcPct val="100000"/>
              </a:lnSpc>
              <a:buFont typeface="Wingdings"/>
              <a:buChar char="§"/>
            </a:pPr>
            <a:r>
              <a:rPr lang="en-GB" sz="1200"/>
              <a:t>Tagged Content</a:t>
            </a:r>
          </a:p>
        </p:txBody>
      </p:sp>
      <p:cxnSp>
        <p:nvCxnSpPr>
          <p:cNvPr id="12" name="Straight Connector 11">
            <a:extLst>
              <a:ext uri="{FF2B5EF4-FFF2-40B4-BE49-F238E27FC236}">
                <a16:creationId xmlns:a16="http://schemas.microsoft.com/office/drawing/2014/main" id="{A94571A4-862E-41DE-A57B-B3E47291AED7}"/>
              </a:ext>
            </a:extLst>
          </p:cNvPr>
          <p:cNvCxnSpPr/>
          <p:nvPr/>
        </p:nvCxnSpPr>
        <p:spPr>
          <a:xfrm flipH="1" flipV="1">
            <a:off x="8212412" y="2714049"/>
            <a:ext cx="3401123" cy="5601"/>
          </a:xfrm>
          <a:prstGeom prst="line">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301F17-C695-479F-8C1E-0A4D7A9FF58B}"/>
              </a:ext>
            </a:extLst>
          </p:cNvPr>
          <p:cNvSpPr txBox="1"/>
          <p:nvPr/>
        </p:nvSpPr>
        <p:spPr>
          <a:xfrm>
            <a:off x="8023532" y="2884468"/>
            <a:ext cx="3581723" cy="220056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274320" indent="-182880">
              <a:lnSpc>
                <a:spcPct val="100000"/>
              </a:lnSpc>
              <a:buFont typeface="+mj-lt"/>
              <a:buAutoNum type="arabicPeriod"/>
            </a:pPr>
            <a:r>
              <a:rPr lang="en-GB" sz="1400"/>
              <a:t>Move forward into staging to utilize VA accessibility team to test through other tools we do not have access to</a:t>
            </a:r>
            <a:endParaRPr lang="en-US" sz="1400"/>
          </a:p>
          <a:p>
            <a:pPr marL="274320" indent="-182880">
              <a:lnSpc>
                <a:spcPct val="100000"/>
              </a:lnSpc>
              <a:buFont typeface="+mj-lt"/>
              <a:buAutoNum type="arabicPeriod"/>
            </a:pPr>
            <a:r>
              <a:rPr lang="en-GB" sz="1400"/>
              <a:t>Look into rebuilding PDF entirely from scratch in newer version of Adobe </a:t>
            </a:r>
          </a:p>
          <a:p>
            <a:pPr marL="274320" indent="-182880">
              <a:lnSpc>
                <a:spcPct val="100000"/>
              </a:lnSpc>
              <a:buFont typeface="+mj-lt"/>
              <a:buAutoNum type="arabicPeriod"/>
            </a:pPr>
            <a:r>
              <a:rPr lang="en-GB" sz="1400"/>
              <a:t>Ask IRS for the unsigned XC file, so we can fix the settings, or they can fix the settings before passing back to us</a:t>
            </a:r>
          </a:p>
        </p:txBody>
      </p:sp>
      <p:sp>
        <p:nvSpPr>
          <p:cNvPr id="17" name="TextBox 16">
            <a:extLst>
              <a:ext uri="{FF2B5EF4-FFF2-40B4-BE49-F238E27FC236}">
                <a16:creationId xmlns:a16="http://schemas.microsoft.com/office/drawing/2014/main" id="{1D0F6373-7FF4-F64B-A9FB-FA5D91D110D1}"/>
              </a:ext>
            </a:extLst>
          </p:cNvPr>
          <p:cNvSpPr txBox="1"/>
          <p:nvPr/>
        </p:nvSpPr>
        <p:spPr>
          <a:xfrm>
            <a:off x="4060294" y="2885577"/>
            <a:ext cx="3480776" cy="22877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342900" indent="-182880">
              <a:lnSpc>
                <a:spcPct val="100000"/>
              </a:lnSpc>
              <a:buFont typeface="Wingdings"/>
              <a:buChar char="§"/>
            </a:pPr>
            <a:r>
              <a:rPr lang="en-GB" sz="1400"/>
              <a:t>We tried using the populated PDF  First Name that only failed one test as the new base PDF, but we ran into new accessibility errors.</a:t>
            </a:r>
            <a:endParaRPr lang="en-US" sz="1400"/>
          </a:p>
          <a:p>
            <a:pPr marL="342900" indent="-182880">
              <a:lnSpc>
                <a:spcPct val="100000"/>
              </a:lnSpc>
              <a:buFont typeface="Wingdings"/>
              <a:buChar char="§"/>
            </a:pPr>
            <a:r>
              <a:rPr lang="en-GB" sz="1400"/>
              <a:t>Pluribus PDF expert tried rebuilding the PDF, but Adobe’s OCR does not recognize the fields since the original form was built in an older version of Adobe</a:t>
            </a:r>
          </a:p>
        </p:txBody>
      </p:sp>
      <p:sp>
        <p:nvSpPr>
          <p:cNvPr id="22" name="Title 1">
            <a:extLst>
              <a:ext uri="{FF2B5EF4-FFF2-40B4-BE49-F238E27FC236}">
                <a16:creationId xmlns:a16="http://schemas.microsoft.com/office/drawing/2014/main" id="{5B0F76B3-C679-463B-BB8B-C3595E84DD74}"/>
              </a:ext>
            </a:extLst>
          </p:cNvPr>
          <p:cNvSpPr txBox="1">
            <a:spLocks/>
          </p:cNvSpPr>
          <p:nvPr/>
        </p:nvSpPr>
        <p:spPr>
          <a:xfrm>
            <a:off x="312812" y="711086"/>
            <a:ext cx="11353800" cy="746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We assessed the PDF for accessibility</a:t>
            </a:r>
          </a:p>
        </p:txBody>
      </p:sp>
      <p:sp>
        <p:nvSpPr>
          <p:cNvPr id="24" name="Google Shape;603;p14">
            <a:extLst>
              <a:ext uri="{FF2B5EF4-FFF2-40B4-BE49-F238E27FC236}">
                <a16:creationId xmlns:a16="http://schemas.microsoft.com/office/drawing/2014/main" id="{EB984162-B707-4F84-850A-0F9907246486}"/>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26" name="Google Shape;604;p14">
            <a:extLst>
              <a:ext uri="{FF2B5EF4-FFF2-40B4-BE49-F238E27FC236}">
                <a16:creationId xmlns:a16="http://schemas.microsoft.com/office/drawing/2014/main" id="{9233EFE9-45FE-43E8-99CA-36D9DBF343E2}"/>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cxnSp>
        <p:nvCxnSpPr>
          <p:cNvPr id="27" name="Straight Connector 26">
            <a:extLst>
              <a:ext uri="{FF2B5EF4-FFF2-40B4-BE49-F238E27FC236}">
                <a16:creationId xmlns:a16="http://schemas.microsoft.com/office/drawing/2014/main" id="{6EB4A5A2-26B2-4767-AD65-2BB9CEB4CBFB}"/>
              </a:ext>
            </a:extLst>
          </p:cNvPr>
          <p:cNvCxnSpPr>
            <a:cxnSpLocks/>
          </p:cNvCxnSpPr>
          <p:nvPr/>
        </p:nvCxnSpPr>
        <p:spPr>
          <a:xfrm flipH="1">
            <a:off x="4302073" y="2707260"/>
            <a:ext cx="3425903" cy="594"/>
          </a:xfrm>
          <a:prstGeom prst="line">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FFE78A-F8D8-4DFD-8258-5C82EC421929}"/>
              </a:ext>
            </a:extLst>
          </p:cNvPr>
          <p:cNvCxnSpPr>
            <a:cxnSpLocks/>
          </p:cNvCxnSpPr>
          <p:nvPr/>
        </p:nvCxnSpPr>
        <p:spPr>
          <a:xfrm flipH="1">
            <a:off x="409102" y="2714063"/>
            <a:ext cx="3413513" cy="594"/>
          </a:xfrm>
          <a:prstGeom prst="line">
            <a:avLst/>
          </a:prstGeom>
          <a:ln w="127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2" name="Google Shape;579;p12">
            <a:extLst>
              <a:ext uri="{FF2B5EF4-FFF2-40B4-BE49-F238E27FC236}">
                <a16:creationId xmlns:a16="http://schemas.microsoft.com/office/drawing/2014/main" id="{608E690F-8CF2-4ABB-BEF4-B86D373DAFAD}"/>
              </a:ext>
            </a:extLst>
          </p:cNvPr>
          <p:cNvSpPr txBox="1"/>
          <p:nvPr/>
        </p:nvSpPr>
        <p:spPr>
          <a:xfrm>
            <a:off x="409444" y="1334459"/>
            <a:ext cx="11353800" cy="24776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hlinkClick r:id="rId6"/>
              </a:rPr>
              <a:t>User Story</a:t>
            </a:r>
            <a:r>
              <a:rPr lang="en-US" b="0" i="0" strike="noStrike" cap="none">
                <a:solidFill>
                  <a:schemeClr val="tx1"/>
                </a:solidFill>
                <a:latin typeface="PT Serif"/>
                <a:ea typeface="PT Serif"/>
                <a:cs typeface="PT Serif"/>
                <a:sym typeface="PT Serif"/>
              </a:rPr>
              <a:t>: </a:t>
            </a:r>
            <a:r>
              <a:rPr lang="en-US" b="0" i="0" strike="noStrike" cap="none">
                <a:solidFill>
                  <a:srgbClr val="8F8F8F"/>
                </a:solidFill>
                <a:latin typeface="PT Serif"/>
                <a:ea typeface="PT Serif"/>
                <a:cs typeface="PT Serif"/>
                <a:sym typeface="PT Serif"/>
              </a:rPr>
              <a:t>1095-B Team staging review accessibility checklist</a:t>
            </a:r>
          </a:p>
        </p:txBody>
      </p:sp>
      <p:sp>
        <p:nvSpPr>
          <p:cNvPr id="5" name="Google Shape;575;p12">
            <a:extLst>
              <a:ext uri="{FF2B5EF4-FFF2-40B4-BE49-F238E27FC236}">
                <a16:creationId xmlns:a16="http://schemas.microsoft.com/office/drawing/2014/main" id="{55559F1F-251F-4635-8A0D-08A7ADA07273}"/>
              </a:ext>
            </a:extLst>
          </p:cNvPr>
          <p:cNvSpPr txBox="1"/>
          <p:nvPr/>
        </p:nvSpPr>
        <p:spPr>
          <a:xfrm>
            <a:off x="8422481" y="6065709"/>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a:solidFill>
                  <a:srgbClr val="0070C0"/>
                </a:solidFill>
                <a:latin typeface="Source Sans Pro"/>
                <a:ea typeface="Source Sans Pro"/>
                <a:hlinkClick r:id="rId7">
                  <a:extLst>
                    <a:ext uri="{A12FA001-AC4F-418D-AE19-62706E023703}">
                      <ahyp:hlinkClr xmlns:ahyp="http://schemas.microsoft.com/office/drawing/2018/hyperlinkcolor" val="tx"/>
                    </a:ext>
                  </a:extLst>
                </a:hlinkClick>
              </a:rPr>
              <a:t>Color contrast test</a:t>
            </a:r>
            <a:r>
              <a:rPr lang="en-US" sz="1200" b="0" i="0" strike="noStrike" cap="none">
                <a:solidFill>
                  <a:schemeClr val="tx1"/>
                </a:solidFill>
                <a:latin typeface="Source Sans Pro"/>
                <a:ea typeface="Source Sans Pro"/>
              </a:rPr>
              <a:t>,</a:t>
            </a:r>
            <a:r>
              <a:rPr lang="en-US" sz="1200" b="0" i="0" strike="noStrike" cap="none">
                <a:solidFill>
                  <a:srgbClr val="0070C0"/>
                </a:solidFill>
                <a:latin typeface="Source Sans Pro"/>
                <a:ea typeface="Source Sans Pro"/>
              </a:rPr>
              <a:t> </a:t>
            </a:r>
            <a:r>
              <a:rPr lang="en-US" sz="1200" b="0" i="0" strike="noStrike" cap="none">
                <a:latin typeface="Source Sans Pro"/>
                <a:ea typeface="Source Sans Pro"/>
                <a:hlinkClick r:id="rId8"/>
              </a:rPr>
              <a:t>PDF Accessibility </a:t>
            </a:r>
            <a:endParaRPr lang="en-US" sz="1200" b="0" i="0" strike="noStrike" cap="none">
              <a:solidFill>
                <a:srgbClr val="000000"/>
              </a:solidFill>
              <a:latin typeface="Source Sans Pro"/>
              <a:ea typeface="Source Sans Pro"/>
              <a:sym typeface="Arial"/>
            </a:endParaRPr>
          </a:p>
        </p:txBody>
      </p:sp>
    </p:spTree>
    <p:extLst>
      <p:ext uri="{BB962C8B-B14F-4D97-AF65-F5344CB8AC3E}">
        <p14:creationId xmlns:p14="http://schemas.microsoft.com/office/powerpoint/2010/main" val="2527603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755" y="750806"/>
            <a:ext cx="8979355" cy="1012585"/>
          </a:xfrm>
          <a:prstGeom prst="rect">
            <a:avLst/>
          </a:prstGeom>
          <a:noFill/>
          <a:ln>
            <a:noFill/>
          </a:ln>
        </p:spPr>
        <p:txBody>
          <a:bodyPr spcFirstLastPara="1" wrap="square" lIns="0" tIns="0" rIns="0" bIns="0" anchor="t" anchorCtr="0">
            <a:noAutofit/>
          </a:bodyPr>
          <a:lstStyle/>
          <a:p>
            <a:r>
              <a:rPr lang="en-US" sz="2800"/>
              <a:t>We explored and facilitated discussions with HEC and VA Profiles teams for opt-in</a:t>
            </a:r>
            <a:endParaRPr sz="320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23</a:t>
            </a:fld>
            <a:endParaRPr sz="1200" b="0" i="0" u="none" strike="noStrike" cap="none">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8422481" y="6065709"/>
            <a:ext cx="343534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a:latin typeface="Source Sans Pro"/>
                <a:ea typeface="Source Sans Pro"/>
                <a:hlinkClick r:id="rId7"/>
              </a:rPr>
              <a:t>Meeting notes</a:t>
            </a:r>
            <a:endParaRPr lang="en-US" sz="1200" b="0" i="0" strike="noStrike" cap="none">
              <a:solidFill>
                <a:srgbClr val="000000"/>
              </a:solidFill>
              <a:latin typeface="Source Sans Pro"/>
              <a:ea typeface="Source Sans Pro"/>
              <a:sym typeface="Arial"/>
            </a:endParaRPr>
          </a:p>
        </p:txBody>
      </p:sp>
      <p:sp>
        <p:nvSpPr>
          <p:cNvPr id="579" name="Google Shape;579;p12"/>
          <p:cNvSpPr txBox="1"/>
          <p:nvPr/>
        </p:nvSpPr>
        <p:spPr>
          <a:xfrm>
            <a:off x="438912" y="1709928"/>
            <a:ext cx="11353800" cy="247760"/>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b="0" i="0" strike="noStrike" cap="none">
                <a:solidFill>
                  <a:schemeClr val="tx1"/>
                </a:solidFill>
                <a:latin typeface="PT Serif"/>
                <a:ea typeface="PT Serif"/>
                <a:cs typeface="PT Serif"/>
                <a:sym typeface="PT Serif"/>
                <a:hlinkClick r:id="rId8"/>
              </a:rPr>
              <a:t>User Story</a:t>
            </a:r>
            <a:r>
              <a:rPr lang="en-US" b="0" i="0" strike="noStrike" cap="none">
                <a:solidFill>
                  <a:schemeClr val="tx1"/>
                </a:solidFill>
                <a:latin typeface="PT Serif"/>
                <a:ea typeface="PT Serif"/>
                <a:cs typeface="PT Serif"/>
                <a:sym typeface="PT Serif"/>
              </a:rPr>
              <a:t>: </a:t>
            </a:r>
            <a:r>
              <a:rPr lang="en-US">
                <a:solidFill>
                  <a:srgbClr val="8F8F8F"/>
                </a:solidFill>
                <a:latin typeface="PT Serif"/>
                <a:ea typeface="PT Serif"/>
                <a:cs typeface="PT Serif"/>
                <a:sym typeface="PT Serif"/>
              </a:rPr>
              <a:t>I</a:t>
            </a:r>
            <a:r>
              <a:rPr lang="en-US" b="0" i="0" strike="noStrike" cap="none">
                <a:solidFill>
                  <a:srgbClr val="8F8F8F"/>
                </a:solidFill>
                <a:latin typeface="PT Serif"/>
                <a:ea typeface="PT Serif"/>
                <a:cs typeface="PT Serif"/>
                <a:sym typeface="PT Serif"/>
              </a:rPr>
              <a:t>nvestigate with profiles team and HEC to understand opt-in process</a:t>
            </a:r>
            <a:endParaRPr b="0" i="0" u="none" strike="noStrike" cap="none">
              <a:solidFill>
                <a:srgbClr val="8F8F8F"/>
              </a:solidFill>
              <a:latin typeface="Arial"/>
              <a:ea typeface="Arial"/>
              <a:cs typeface="Arial"/>
              <a:sym typeface="Arial"/>
            </a:endParaRP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Product</a:t>
            </a:r>
            <a:endParaRPr lang="en-US"/>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6" name="Text Placeholder 2">
            <a:extLst>
              <a:ext uri="{FF2B5EF4-FFF2-40B4-BE49-F238E27FC236}">
                <a16:creationId xmlns:a16="http://schemas.microsoft.com/office/drawing/2014/main" id="{D1B67900-A55A-49E3-9F1F-6FA28D277895}"/>
              </a:ext>
            </a:extLst>
          </p:cNvPr>
          <p:cNvSpPr>
            <a:spLocks noGrp="1"/>
          </p:cNvSpPr>
          <p:nvPr>
            <p:ph type="body" idx="1"/>
          </p:nvPr>
        </p:nvSpPr>
        <p:spPr>
          <a:xfrm>
            <a:off x="344486" y="2202444"/>
            <a:ext cx="8906212" cy="4138171"/>
          </a:xfrm>
        </p:spPr>
        <p:txBody>
          <a:bodyPr>
            <a:normAutofit lnSpcReduction="10000"/>
          </a:bodyPr>
          <a:lstStyle/>
          <a:p>
            <a:pPr marL="0" indent="0">
              <a:buNone/>
            </a:pPr>
            <a:r>
              <a:rPr lang="en-US" sz="1400" b="1">
                <a:solidFill>
                  <a:schemeClr val="dk1"/>
                </a:solidFill>
                <a:latin typeface="Arial"/>
              </a:rPr>
              <a:t>Met with VA Profiles Team and HEC Tech Team together:</a:t>
            </a:r>
            <a:endParaRPr lang="en-US" b="1">
              <a:solidFill>
                <a:schemeClr val="dk1"/>
              </a:solidFill>
              <a:latin typeface="Arial"/>
            </a:endParaRPr>
          </a:p>
          <a:p>
            <a:pPr marL="228600" indent="-228600"/>
            <a:r>
              <a:rPr lang="en-US" sz="1400">
                <a:solidFill>
                  <a:schemeClr val="dk1"/>
                </a:solidFill>
              </a:rPr>
              <a:t>Aligned together that opt-in build would be owned by VA Profiles and HEC. </a:t>
            </a:r>
            <a:r>
              <a:rPr lang="en-US" sz="1400">
                <a:cs typeface="Arial"/>
              </a:rPr>
              <a:t>Opt-in would be built in a way to allow Veteran to set opt-in on VA.gov, and   allow Call Center staff to set it on their behalf if Veteran calls in</a:t>
            </a:r>
            <a:endParaRPr lang="en-US" sz="1400"/>
          </a:p>
          <a:p>
            <a:pPr marL="228600" indent="-228600"/>
            <a:r>
              <a:rPr lang="en-US" sz="1400">
                <a:cs typeface="Arial"/>
              </a:rPr>
              <a:t>VA profile would hold the opt in authoritatively in communications permissions for the Veteran. If enrollment needs a copy of it for any reason, VA profile would provide a copy</a:t>
            </a:r>
            <a:endParaRPr lang="en-US" sz="1400"/>
          </a:p>
          <a:p>
            <a:pPr marL="228600" indent="-228600"/>
            <a:r>
              <a:rPr lang="en-US" sz="1400">
                <a:cs typeface="Arial"/>
              </a:rPr>
              <a:t>Enrollment system will pull opt in from profile to pass on to print vendor and exclude from paper mailing</a:t>
            </a:r>
            <a:endParaRPr lang="en-US" sz="1400"/>
          </a:p>
          <a:p>
            <a:pPr marL="228600" indent="-228600">
              <a:spcAft>
                <a:spcPts val="1200"/>
              </a:spcAft>
            </a:pPr>
            <a:r>
              <a:rPr lang="en-US" sz="1400">
                <a:solidFill>
                  <a:schemeClr val="dk1"/>
                </a:solidFill>
              </a:rPr>
              <a:t>VA Profiles and HEC agreed </a:t>
            </a:r>
            <a:r>
              <a:rPr lang="en-US" sz="1400">
                <a:solidFill>
                  <a:schemeClr val="dk1"/>
                </a:solidFill>
                <a:cs typeface="Arial"/>
              </a:rPr>
              <a:t>a</a:t>
            </a:r>
            <a:r>
              <a:rPr lang="en-US" sz="1400">
                <a:cs typeface="Arial"/>
              </a:rPr>
              <a:t>ddress updates have bidirectional synchronization — so if someone updates via  enrollment system, Profile gets that information, and if someone updates  address on Profile, it syncs with Enrollment System.</a:t>
            </a:r>
            <a:endParaRPr lang="en-US" sz="1400">
              <a:solidFill>
                <a:schemeClr val="dk1"/>
              </a:solidFill>
            </a:endParaRPr>
          </a:p>
          <a:p>
            <a:pPr marL="0" indent="0">
              <a:buNone/>
            </a:pPr>
            <a:r>
              <a:rPr lang="en-US" sz="1400" b="1">
                <a:latin typeface="Arial"/>
              </a:rPr>
              <a:t>Next Steps</a:t>
            </a:r>
          </a:p>
          <a:p>
            <a:pPr marL="182880" indent="-182880"/>
            <a:r>
              <a:rPr lang="en-US" sz="1400"/>
              <a:t>1095-B team to submit intake form to VA Profile and HEC to request the opt-in work from both teams</a:t>
            </a:r>
          </a:p>
          <a:p>
            <a:pPr marL="182880" indent="-182880"/>
            <a:r>
              <a:rPr lang="en-US" sz="1400"/>
              <a:t>VA Profile Team and HEC team to prioritize the work and build it</a:t>
            </a:r>
          </a:p>
          <a:p>
            <a:pPr marL="182880" indent="-182880"/>
            <a:r>
              <a:rPr lang="en-US" sz="1400"/>
              <a:t>1095-B team to follow up with VA Profile and HEC, understand timeline once work is prioritized, and continue to oversee until opt in build complete</a:t>
            </a:r>
          </a:p>
          <a:p>
            <a:pPr marL="182880" indent="-182880"/>
            <a:endParaRPr lang="en-US">
              <a:latin typeface="Arial"/>
            </a:endParaRPr>
          </a:p>
        </p:txBody>
      </p:sp>
    </p:spTree>
    <p:extLst>
      <p:ext uri="{BB962C8B-B14F-4D97-AF65-F5344CB8AC3E}">
        <p14:creationId xmlns:p14="http://schemas.microsoft.com/office/powerpoint/2010/main" val="21170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2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4 Deliverables (1 of 3)</a:t>
            </a:r>
            <a:endParaRPr sz="3200"/>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475808174"/>
              </p:ext>
            </p:extLst>
          </p:nvPr>
        </p:nvGraphicFramePr>
        <p:xfrm>
          <a:off x="431214" y="1030271"/>
          <a:ext cx="11329571" cy="3790012"/>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7"/>
                        </a:rPr>
                        <a:t>#38270 Update product guide and cover letter content to reflect feedback from mid-point review</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Product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Cover letter</a:t>
                      </a:r>
                      <a:endParaRPr sz="1000" u="none">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0"/>
                        </a:rPr>
                        <a:t>#37014</a:t>
                      </a:r>
                      <a:r>
                        <a:rPr lang="en-US" sz="1000" b="1" i="0" u="none" strike="noStrike" cap="none">
                          <a:solidFill>
                            <a:schemeClr val="bg2"/>
                          </a:solidFill>
                          <a:latin typeface="Source Sans Pro"/>
                          <a:ea typeface="Source Sans Pro"/>
                          <a:cs typeface="Source Sans Pro SemiBold"/>
                          <a:hlinkClick r:id="rId10"/>
                        </a:rPr>
                        <a:t> </a:t>
                      </a:r>
                      <a:r>
                        <a:rPr lang="en-US" sz="1000" b="1" i="0" u="none" strike="noStrike" cap="none">
                          <a:solidFill>
                            <a:schemeClr val="bg2"/>
                          </a:solidFill>
                          <a:latin typeface="Source Sans Pro"/>
                          <a:ea typeface="Source Sans Pro"/>
                          <a:cs typeface="Source Sans Pro SemiBold"/>
                          <a:sym typeface="Source Sans Pro SemiBold"/>
                          <a:hlinkClick r:id="rId10"/>
                        </a:rPr>
                        <a:t> Create product video for contact center review</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Product video</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2"/>
                        </a:rPr>
                        <a:t>#38033 Draft scripts for Health Enrollment Center’s call center (based on Tarsha’s example)</a:t>
                      </a:r>
                      <a:r>
                        <a:rPr lang="en-US" sz="1000" b="1" i="0" u="none" strike="noStrike" cap="none">
                          <a:solidFill>
                            <a:schemeClr val="bg2"/>
                          </a:solidFill>
                          <a:latin typeface="Source Sans Pro"/>
                          <a:ea typeface="Source Sans Pro"/>
                          <a:cs typeface="Source Sans Pro SemiBold"/>
                          <a:hlinkClick r:id="rId12"/>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Training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FAQ’s</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Fact sheet</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6"/>
                        </a:rPr>
                        <a:t>#38032 Update product guide based on initial contact center review feedback</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7"/>
                        </a:rPr>
                        <a:t>Product guide</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8"/>
                        </a:rPr>
                        <a:t>Contact center review ticket</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9"/>
                        </a:rPr>
                        <a:t>#37715 Draft designs for error state</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rPr>
                        <a:t>Demo deck p. 10-11</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3/15/22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20"/>
                        </a:rPr>
                        <a:t>#38703 Iterate designs to reflect feedback from sitewide content</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Grace</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1"/>
                        </a:rPr>
                        <a:t>Mural</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22"/>
                        </a:rPr>
                        <a:t>#38300</a:t>
                      </a:r>
                      <a:r>
                        <a:rPr lang="en-US" sz="1000" b="1" i="0" u="none" strike="noStrike" cap="none" baseline="0">
                          <a:solidFill>
                            <a:schemeClr val="bg2"/>
                          </a:solidFill>
                          <a:latin typeface="Source Sans Pro"/>
                          <a:ea typeface="Source Sans Pro"/>
                          <a:cs typeface="Source Sans Pro SemiBold"/>
                          <a:sym typeface="Source Sans Pro SemiBold"/>
                          <a:hlinkClick r:id="rId22"/>
                        </a:rPr>
                        <a:t> Present research finding to VA design team</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3"/>
                        </a:rPr>
                        <a:t>VA Design presentation</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a:lnSpc>
                          <a:spcPct val="100000"/>
                        </a:lnSpc>
                        <a:spcBef>
                          <a:spcPts val="0"/>
                        </a:spcBef>
                        <a:spcAft>
                          <a:spcPts val="0"/>
                        </a:spcAft>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N/A</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0"/>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24"/>
                        </a:rPr>
                        <a:t>#38705 Draft Veteran notification - email templates</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none">
                          <a:latin typeface="Source Sans Pro"/>
                          <a:ea typeface="Source Sans Pro"/>
                          <a:hlinkClick r:id="rId25"/>
                        </a:rPr>
                        <a:t>Email templates in GitHub</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26"/>
                        </a:rPr>
                        <a:t>#38704 Draft Veteran notification - text messaging</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none">
                          <a:latin typeface="Source Sans Pro"/>
                          <a:ea typeface="Source Sans Pro"/>
                          <a:hlinkClick r:id="rId27"/>
                        </a:rPr>
                        <a:t>Text templates in GitHub</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3/15/22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272322173"/>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4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77"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4 Deliverables (2 of 3)</a:t>
            </a:r>
            <a:endParaRPr sz="3200"/>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511661204"/>
              </p:ext>
            </p:extLst>
          </p:nvPr>
        </p:nvGraphicFramePr>
        <p:xfrm>
          <a:off x="431214" y="1030271"/>
          <a:ext cx="11329571" cy="4352244"/>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7"/>
                        </a:rPr>
                        <a:t>#38173 Update content on widget to match final designs</a:t>
                      </a:r>
                      <a:r>
                        <a:rPr lang="en-US" sz="1000" b="1" i="0" u="none" strike="noStrike" cap="none">
                          <a:solidFill>
                            <a:schemeClr val="bg2"/>
                          </a:solidFill>
                          <a:latin typeface="Source Sans Pro"/>
                          <a:ea typeface="Source Sans Pro"/>
                          <a:cs typeface="Source Sans Pro SemiBold"/>
                          <a:hlinkClick r:id="rId7"/>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extLst>
                              <a:ext uri="{A12FA001-AC4F-418D-AE19-62706E023703}">
                                <ahyp:hlinkClr xmlns:ahyp="http://schemas.microsoft.com/office/drawing/2018/hyperlinkcolor" val="tx"/>
                              </a:ext>
                            </a:extLst>
                          </a:hlinkClick>
                        </a:rPr>
                        <a:t>Video</a:t>
                      </a: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9"/>
                        </a:rPr>
                        <a:t>GitHub branch</a:t>
                      </a:r>
                      <a:endParaRPr lang="en-US" sz="1000" b="0" i="0" u="none" strike="noStrike" cap="none" noProof="0">
                        <a:solidFill>
                          <a:schemeClr val="dk1"/>
                        </a:solidFill>
                        <a:latin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0"/>
                        </a:rPr>
                        <a:t>#38087 Get widgets into production for front end</a:t>
                      </a:r>
                      <a:r>
                        <a:rPr lang="en-US" sz="1000" b="1" i="0" u="none" strike="noStrike" cap="none">
                          <a:solidFill>
                            <a:schemeClr val="bg2"/>
                          </a:solidFill>
                          <a:latin typeface="Source Sans Pro"/>
                          <a:ea typeface="Source Sans Pro"/>
                          <a:cs typeface="Source Sans Pro SemiBold"/>
                          <a:hlinkClick r:id="rId10"/>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 /Ashley</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Landing page by sitewide</a:t>
                      </a:r>
                      <a:endParaRPr lang="en-US" sz="1000">
                        <a:latin typeface="Source Sans Pro"/>
                      </a:endParaRPr>
                    </a:p>
                    <a:p>
                      <a:pPr marL="120650" marR="0" lvl="0" indent="-120650" algn="l">
                        <a:lnSpc>
                          <a:spcPct val="100000"/>
                        </a:lnSpc>
                        <a:spcBef>
                          <a:spcPts val="0"/>
                        </a:spcBef>
                        <a:spcAft>
                          <a:spcPts val="0"/>
                        </a:spcAft>
                        <a:buClr>
                          <a:srgbClr val="202120"/>
                        </a:buClr>
                        <a:buSzPts val="800"/>
                        <a:buFont typeface="Noto Sans Symbols"/>
                        <a:buChar char="▪"/>
                      </a:pPr>
                      <a:endParaRPr lang="en-US" sz="1000" b="0" i="0" u="none" strike="noStrike" cap="none" noProof="0">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2"/>
                        </a:rPr>
                        <a:t>#38094 Get PDF generator working to send back PDF</a:t>
                      </a:r>
                      <a:r>
                        <a:rPr lang="en-US" sz="1000" b="1" i="0" u="none" strike="noStrike" cap="none">
                          <a:solidFill>
                            <a:schemeClr val="bg2"/>
                          </a:solidFill>
                          <a:latin typeface="Source Sans Pro"/>
                          <a:ea typeface="Source Sans Pro"/>
                          <a:cs typeface="Source Sans Pro SemiBold"/>
                          <a:hlinkClick r:id="rId12"/>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extLst>
                              <a:ext uri="{A12FA001-AC4F-418D-AE19-62706E023703}">
                                <ahyp:hlinkClr xmlns:ahyp="http://schemas.microsoft.com/office/drawing/2018/hyperlinkcolor" val="tx"/>
                              </a:ext>
                            </a:extLst>
                          </a:hlinkClick>
                        </a:rPr>
                        <a:t>Video</a:t>
                      </a: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9"/>
                        </a:rPr>
                        <a:t>GitHub branch – front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3"/>
                        </a:rPr>
                        <a:t>#38095 Make API call on front end (integrate with back end)</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extLst>
                              <a:ext uri="{A12FA001-AC4F-418D-AE19-62706E023703}">
                                <ahyp:hlinkClr xmlns:ahyp="http://schemas.microsoft.com/office/drawing/2018/hyperlinkcolor" val="tx"/>
                              </a:ext>
                            </a:extLst>
                          </a:hlinkClick>
                        </a:rPr>
                        <a:t>Video</a:t>
                      </a: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9"/>
                        </a:rPr>
                        <a:t>GitHub branch – front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4"/>
                        </a:rPr>
                        <a:t>#36448 As a Veteran, I want to easily find the form through Google so that I can find it through my normal methods</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extLst>
                              <a:ext uri="{A12FA001-AC4F-418D-AE19-62706E023703}">
                                <ahyp:hlinkClr xmlns:ahyp="http://schemas.microsoft.com/office/drawing/2018/hyperlinkcolor" val="tx"/>
                              </a:ext>
                            </a:extLst>
                          </a:hlinkClick>
                        </a:rPr>
                        <a:t>Video</a:t>
                      </a: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9"/>
                        </a:rPr>
                        <a:t>GitHub branch – front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8"/>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5"/>
                        </a:rPr>
                        <a:t>#37029 Make POC script production ready</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rPr>
                        <a:t>Video</a:t>
                      </a:r>
                      <a:endParaRPr lang="en-US" sz="1000" b="0" i="0" u="none" strike="noStrike" cap="none" noProof="0">
                        <a:solidFill>
                          <a:schemeClr val="dk1"/>
                        </a:solidFill>
                        <a:latin typeface="Source Sans Pro"/>
                        <a:ea typeface="Source Sans Pro"/>
                        <a:hlinkClick r:id="" action="ppaction://noaction"/>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latin typeface="Source Sans Pro"/>
                          <a:hlinkClick r:id="rId16"/>
                        </a:rPr>
                        <a:t>GitHub branch – S3</a:t>
                      </a:r>
                      <a:endParaRPr lang="en-US" sz="1000" b="0" i="0" u="none" strike="noStrike" cap="none" noProof="0">
                        <a:latin typeface="Source Sans Pro"/>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17"/>
                        </a:rPr>
                        <a:t>GitHub branch – back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9"/>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8"/>
                        </a:rPr>
                        <a:t>#35824 As a Veteran, I want to download my form so that my tax records are complete</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Nadya</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extLst>
                              <a:ext uri="{A12FA001-AC4F-418D-AE19-62706E023703}">
                                <ahyp:hlinkClr xmlns:ahyp="http://schemas.microsoft.com/office/drawing/2018/hyperlinkcolor" val="tx"/>
                              </a:ext>
                            </a:extLst>
                          </a:hlinkClick>
                        </a:rPr>
                        <a:t>Video</a:t>
                      </a: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9"/>
                        </a:rPr>
                        <a:t>GitHub branch – front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0"/>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9"/>
                        </a:rPr>
                        <a:t>#38089 Finish controller (authentication)</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rPr>
                        <a:t>Video</a:t>
                      </a:r>
                      <a:endParaRPr lang="en-US" sz="1000" b="0" i="0" u="none" strike="noStrike" cap="none" noProof="0">
                        <a:solidFill>
                          <a:schemeClr val="dk1"/>
                        </a:solidFill>
                        <a:latin typeface="Source Sans Pro"/>
                        <a:ea typeface="Source Sans Pro"/>
                        <a:hlinkClick r:id="" action="ppaction://noaction"/>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latin typeface="Source Sans Pro"/>
                          <a:hlinkClick r:id="rId16"/>
                        </a:rPr>
                        <a:t>GitHub branch – S3</a:t>
                      </a:r>
                      <a:endParaRPr lang="en-US" sz="1000" b="0" i="0" u="none" strike="noStrike" cap="none" noProof="0">
                        <a:latin typeface="Source Sans Pro"/>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17"/>
                        </a:rPr>
                        <a:t>GitHub branch – back end</a:t>
                      </a:r>
                      <a:endParaRPr lang="en-US" sz="1000" b="0" i="0" u="none" strike="noStrike" cap="none" noProof="0">
                        <a:solidFill>
                          <a:schemeClr val="dk1"/>
                        </a:solidFill>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62504">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Tech</a:t>
                      </a:r>
                      <a:endParaRPr sz="1000" u="none" strike="noStrike" cap="none">
                        <a:latin typeface="Source Sans Pro"/>
                        <a:ea typeface="Source Sans Pro"/>
                        <a:cs typeface="Source Sans Pro"/>
                        <a:sym typeface="Source Sans Pro"/>
                      </a:endParaRPr>
                    </a:p>
                  </a:txBody>
                  <a:tcPr marL="0" marR="365749" marT="0" marB="0">
                    <a:lnL w="9524">
                      <a:solidFill>
                        <a:srgbClr val="000000">
                          <a:alpha val="0"/>
                        </a:srgbClr>
                      </a:solidFill>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SzPts val="1050"/>
                        <a:buFont typeface="PT Serif"/>
                        <a:buNone/>
                      </a:pPr>
                      <a:r>
                        <a:rPr lang="en-US" sz="1000" b="1" i="0" u="none" strike="noStrike" cap="none">
                          <a:solidFill>
                            <a:schemeClr val="bg2"/>
                          </a:solidFill>
                          <a:latin typeface="Source Sans Pro"/>
                          <a:ea typeface="Source Sans Pro"/>
                          <a:cs typeface="Source Sans Pro SemiBold"/>
                          <a:hlinkClick r:id="rId20"/>
                        </a:rPr>
                        <a:t>#38090 Test authentication with front end and back end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lnL w="9524">
                      <a:solidFill>
                        <a:srgbClr val="000000">
                          <a:alpha val="0"/>
                        </a:srgbClr>
                      </a:solidFill>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3</a:t>
                      </a:r>
                      <a:endParaRPr sz="1000" u="none" strike="noStrike" cap="none">
                        <a:latin typeface="Source Sans Pro"/>
                        <a:ea typeface="Source Sans Pro"/>
                        <a:cs typeface="Source Sans Pro"/>
                        <a:sym typeface="Source Sans Pro"/>
                      </a:endParaRPr>
                    </a:p>
                  </a:txBody>
                  <a:tcPr marL="0" marR="0" marT="0" marB="0">
                    <a:lnL w="9524">
                      <a:solidFill>
                        <a:srgbClr val="000000">
                          <a:alpha val="0"/>
                        </a:srgbClr>
                      </a:solidFill>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SzPts val="1050"/>
                        <a:buFont typeface="PT Serif"/>
                        <a:buNone/>
                      </a:pPr>
                      <a:r>
                        <a:rPr lang="en-US" sz="1000" u="none" strike="noStrike" cap="none">
                          <a:latin typeface="Source Sans Pro"/>
                          <a:ea typeface="Source Sans Pro"/>
                        </a:rPr>
                        <a:t>Teagan</a:t>
                      </a:r>
                      <a:endParaRPr lang="en-US">
                        <a:sym typeface="Source Sans Pro"/>
                      </a:endParaRPr>
                    </a:p>
                  </a:txBody>
                  <a:tcPr marL="0" marR="365749" marT="0" marB="0">
                    <a:lnL w="9524">
                      <a:solidFill>
                        <a:srgbClr val="000000">
                          <a:alpha val="0"/>
                        </a:srgbClr>
                      </a:solidFill>
                    </a:lnL>
                    <a:lnR w="9524" cap="flat" cmpd="sng" algn="ctr">
                      <a:solidFill>
                        <a:srgbClr val="000000">
                          <a:alpha val="0"/>
                        </a:srgbClr>
                      </a:solidFill>
                      <a:prstDash val="solid"/>
                      <a:round/>
                      <a:headEnd type="none" w="med" len="med"/>
                      <a:tailEnd type="none" w="med" len="med"/>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rPr>
                        <a:t>Video</a:t>
                      </a:r>
                      <a:endParaRPr lang="en-US" sz="1000" b="0" i="0" u="none" strike="noStrike" cap="none" noProof="0">
                        <a:solidFill>
                          <a:schemeClr val="dk1"/>
                        </a:solidFill>
                        <a:latin typeface="Source Sans Pro"/>
                        <a:ea typeface="Source Sans Pro"/>
                        <a:hlinkClick r:id="" action="ppaction://noaction"/>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latin typeface="Source Sans Pro"/>
                          <a:hlinkClick r:id="rId16"/>
                        </a:rPr>
                        <a:t>GitHub branch – S3</a:t>
                      </a:r>
                      <a:endParaRPr lang="en-US" sz="1000" b="0" i="0" u="none" strike="noStrike" cap="none" noProof="0">
                        <a:latin typeface="Source Sans Pro"/>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17"/>
                        </a:rPr>
                        <a:t>GitHub branch – back end</a:t>
                      </a:r>
                      <a:endParaRPr lang="en-US" sz="1000" b="0" i="0" u="none" strike="noStrike" cap="none" noProof="0">
                        <a:solidFill>
                          <a:schemeClr val="dk1"/>
                        </a:solidFill>
                        <a:latin typeface="Source Sans Pro"/>
                      </a:endParaRPr>
                    </a:p>
                  </a:txBody>
                  <a:tcPr marL="0" marR="0" marT="0" marB="0" anchor="ctr">
                    <a:lnL w="9524">
                      <a:solidFill>
                        <a:srgbClr val="000000">
                          <a:alpha val="0"/>
                        </a:srgbClr>
                      </a:solidFill>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4">
                      <a:solidFill>
                        <a:srgbClr val="000000">
                          <a:alpha val="0"/>
                        </a:srgbClr>
                      </a:solidFill>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tc>
                  <a:txBody>
                    <a:bodyPr/>
                    <a:lstStyle/>
                    <a:p>
                      <a:pPr marL="0" marR="0" lvl="0" indent="0" algn="ctr" defTabSz="914400" rtl="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p>
                      <a:pPr marL="0" marR="0" lvl="0" indent="0" algn="ctr" rtl="0">
                        <a:lnSpc>
                          <a:spcPct val="100000"/>
                        </a:lnSpc>
                        <a:spcBef>
                          <a:spcPts val="0"/>
                        </a:spcBef>
                        <a:spcAft>
                          <a:spcPts val="0"/>
                        </a:spcAft>
                        <a:buSzPts val="1050"/>
                        <a:buFont typeface="PT Serif"/>
                        <a:buNone/>
                      </a:pPr>
                      <a:r>
                        <a:rPr lang="en-US" sz="1000" b="0" i="0" u="none" strike="noStrike" kern="0" cap="none" spc="0" normalizeH="0" baseline="0" noProof="0">
                          <a:ln>
                            <a:noFill/>
                          </a:ln>
                          <a:solidFill>
                            <a:srgbClr val="303A46"/>
                          </a:solidFill>
                          <a:effectLst/>
                          <a:uLnTx/>
                          <a:uFillTx/>
                          <a:latin typeface="Source Sans Pro"/>
                          <a:ea typeface="Source Sans Pro"/>
                        </a:rPr>
                        <a:t>✓</a:t>
                      </a:r>
                      <a:endParaRPr lang="en-US"/>
                    </a:p>
                  </a:txBody>
                  <a:tcPr marL="0" marR="0" marT="0" marB="0">
                    <a:lnL w="9524" cap="flat" cmpd="sng" algn="ctr">
                      <a:solidFill>
                        <a:srgbClr val="000000">
                          <a:alpha val="0"/>
                        </a:srgbClr>
                      </a:solidFill>
                      <a:prstDash val="solid"/>
                      <a:round/>
                      <a:headEnd type="none" w="med" len="med"/>
                      <a:tailEnd type="none" w="med" len="med"/>
                    </a:lnL>
                    <a:lnR w="9524">
                      <a:solidFill>
                        <a:srgbClr val="000000">
                          <a:alpha val="0"/>
                        </a:srgbClr>
                      </a:solidFill>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3284311258"/>
                  </a:ext>
                </a:extLst>
              </a:tr>
              <a:tr h="362504">
                <a:tc>
                  <a:txBody>
                    <a:bodyPr/>
                    <a:lstStyle/>
                    <a:p>
                      <a:pPr marL="0" marR="0" lvl="0" indent="0" algn="l" rtl="0">
                        <a:lnSpc>
                          <a:spcPct val="100000"/>
                        </a:lnSpc>
                        <a:spcBef>
                          <a:spcPts val="0"/>
                        </a:spcBef>
                        <a:spcAft>
                          <a:spcPts val="0"/>
                        </a:spcAft>
                        <a:buSzPts val="1050"/>
                        <a:buFont typeface="PT Serif"/>
                        <a:buNone/>
                      </a:pPr>
                      <a:r>
                        <a:rPr lang="en-US" sz="1000" b="0" i="0" u="none" strike="noStrike" cap="none">
                          <a:solidFill>
                            <a:schemeClr val="dk2"/>
                          </a:solidFill>
                          <a:latin typeface="Source Sans Pro"/>
                          <a:ea typeface="Source Sans Pro"/>
                          <a:cs typeface="Source Sans Pro"/>
                        </a:rPr>
                        <a:t>Tech</a:t>
                      </a:r>
                      <a:endParaRPr sz="1000" u="none" strike="noStrike" cap="none">
                        <a:latin typeface="Source Sans Pro"/>
                        <a:ea typeface="Source Sans Pro"/>
                        <a:cs typeface="Source Sans Pro"/>
                        <a:sym typeface="Source Sans Pro"/>
                      </a:endParaRPr>
                    </a:p>
                  </a:txBody>
                  <a:tcPr marL="0" marR="365749" marT="0" marB="0">
                    <a:lnL w="9524">
                      <a:solidFill>
                        <a:srgbClr val="000000">
                          <a:alpha val="0"/>
                        </a:srgbClr>
                      </a:solidFill>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tc>
                  <a:txBody>
                    <a:bodyPr/>
                    <a:lstStyle/>
                    <a:p>
                      <a:pPr marL="0" marR="0" lvl="0" indent="0" algn="l" rtl="0">
                        <a:lnSpc>
                          <a:spcPct val="100000"/>
                        </a:lnSpc>
                        <a:spcBef>
                          <a:spcPts val="0"/>
                        </a:spcBef>
                        <a:spcAft>
                          <a:spcPts val="0"/>
                        </a:spcAft>
                        <a:buSzPts val="1050"/>
                        <a:buFont typeface="PT Serif"/>
                        <a:buNone/>
                      </a:pPr>
                      <a:r>
                        <a:rPr lang="en-US" sz="1000" b="1" i="0" u="none" strike="noStrike" cap="none">
                          <a:solidFill>
                            <a:schemeClr val="bg2"/>
                          </a:solidFill>
                          <a:latin typeface="Source Sans Pro"/>
                          <a:ea typeface="Source Sans Pro"/>
                          <a:cs typeface="Source Sans Pro SemiBold"/>
                          <a:hlinkClick r:id="rId21"/>
                        </a:rPr>
                        <a:t>#38096 Back end testing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lnL w="9524">
                      <a:solidFill>
                        <a:srgbClr val="000000">
                          <a:alpha val="0"/>
                        </a:srgbClr>
                      </a:solidFill>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tc>
                  <a:txBody>
                    <a:bodyPr/>
                    <a:lstStyle/>
                    <a:p>
                      <a:pPr marL="0" marR="0" lvl="0" indent="0" algn="ctr" rtl="0">
                        <a:lnSpc>
                          <a:spcPct val="100000"/>
                        </a:lnSpc>
                        <a:spcBef>
                          <a:spcPts val="0"/>
                        </a:spcBef>
                        <a:spcAft>
                          <a:spcPts val="0"/>
                        </a:spcAft>
                        <a:buSzPts val="1050"/>
                        <a:buFont typeface="PT Serif"/>
                        <a:buNone/>
                      </a:pPr>
                      <a:r>
                        <a:rPr lang="en-US" sz="1000" u="none" strike="noStrike" cap="none">
                          <a:latin typeface="Source Sans Pro"/>
                          <a:ea typeface="Source Sans Pro"/>
                          <a:cs typeface="Source Sans Pro"/>
                        </a:rPr>
                        <a:t>5</a:t>
                      </a:r>
                      <a:endParaRPr sz="1000" u="none" strike="noStrike" cap="none">
                        <a:latin typeface="Source Sans Pro"/>
                        <a:ea typeface="Source Sans Pro"/>
                        <a:cs typeface="Source Sans Pro"/>
                        <a:sym typeface="Source Sans Pro"/>
                      </a:endParaRPr>
                    </a:p>
                  </a:txBody>
                  <a:tcPr marL="0" marR="0" marT="0" marB="0">
                    <a:lnL w="9524">
                      <a:solidFill>
                        <a:srgbClr val="000000">
                          <a:alpha val="0"/>
                        </a:srgbClr>
                      </a:solidFill>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tc>
                  <a:txBody>
                    <a:bodyPr/>
                    <a:lstStyle/>
                    <a:p>
                      <a:pPr marL="0" marR="0" lvl="0" indent="0" algn="l" rtl="0">
                        <a:lnSpc>
                          <a:spcPct val="100000"/>
                        </a:lnSpc>
                        <a:spcBef>
                          <a:spcPts val="0"/>
                        </a:spcBef>
                        <a:spcAft>
                          <a:spcPts val="0"/>
                        </a:spcAft>
                        <a:buSzPts val="1050"/>
                        <a:buFont typeface="PT Serif"/>
                        <a:buNone/>
                      </a:pPr>
                      <a:r>
                        <a:rPr lang="en-US" sz="1000" u="none" strike="noStrike" cap="none">
                          <a:latin typeface="Source Sans Pro"/>
                          <a:ea typeface="Source Sans Pro"/>
                        </a:rPr>
                        <a:t>Teagan</a:t>
                      </a:r>
                      <a:endParaRPr lang="en-US">
                        <a:sym typeface="Source Sans Pro"/>
                      </a:endParaRPr>
                    </a:p>
                  </a:txBody>
                  <a:tcPr marL="0" marR="365749" marT="0" marB="0">
                    <a:lnL w="9524">
                      <a:solidFill>
                        <a:srgbClr val="000000">
                          <a:alpha val="0"/>
                        </a:srgbClr>
                      </a:solidFill>
                    </a:lnL>
                    <a:lnR w="9524" cap="flat" cmpd="sng" algn="ctr">
                      <a:solidFill>
                        <a:srgbClr val="000000">
                          <a:alpha val="0"/>
                        </a:srgbClr>
                      </a:solidFill>
                      <a:prstDash val="solid"/>
                      <a:round/>
                      <a:headEnd type="none" w="med" len="med"/>
                      <a:tailEnd type="none" w="med" len="med"/>
                    </a:lnR>
                    <a:lnT w="6350">
                      <a:solidFill>
                        <a:schemeClr val="tx1">
                          <a:lumMod val="25000"/>
                          <a:lumOff val="75000"/>
                        </a:schemeClr>
                      </a:solidFill>
                    </a:lnT>
                    <a:lnB w="6350">
                      <a:solidFill>
                        <a:schemeClr val="tx1">
                          <a:lumMod val="25000"/>
                          <a:lumOff val="75000"/>
                        </a:schemeClr>
                      </a:solidFill>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noProof="0">
                          <a:solidFill>
                            <a:schemeClr val="dk1"/>
                          </a:solidFill>
                          <a:latin typeface="Source Sans Pro"/>
                          <a:hlinkClick r:id="rId8"/>
                        </a:rPr>
                        <a:t>Video</a:t>
                      </a:r>
                      <a:endParaRPr lang="en-US" sz="1000" b="0" i="0" u="none" strike="noStrike" cap="none" noProof="0">
                        <a:solidFill>
                          <a:schemeClr val="dk1"/>
                        </a:solidFill>
                        <a:latin typeface="Source Sans Pro"/>
                        <a:ea typeface="Source Sans Pro"/>
                        <a:hlinkClick r:id="" action="ppaction://noaction"/>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latin typeface="Source Sans Pro"/>
                          <a:hlinkClick r:id="rId16"/>
                        </a:rPr>
                        <a:t>GitHub branch – S3</a:t>
                      </a:r>
                      <a:endParaRPr lang="en-US" sz="1000" b="0" i="0" u="none" strike="noStrike" cap="none" noProof="0">
                        <a:latin typeface="Source Sans Pro"/>
                      </a:endParaRPr>
                    </a:p>
                    <a:p>
                      <a:pPr marL="120650" marR="0" lvl="0" indent="-120650" algn="l">
                        <a:lnSpc>
                          <a:spcPct val="100000"/>
                        </a:lnSpc>
                        <a:spcBef>
                          <a:spcPts val="0"/>
                        </a:spcBef>
                        <a:spcAft>
                          <a:spcPts val="0"/>
                        </a:spcAft>
                        <a:buClr>
                          <a:srgbClr val="202120"/>
                        </a:buClr>
                        <a:buSzPts val="800"/>
                        <a:buFont typeface="Noto Sans Symbols"/>
                        <a:buChar char="▪"/>
                      </a:pPr>
                      <a:r>
                        <a:rPr lang="en-US" sz="1000" b="0" i="0" u="none" strike="noStrike" cap="none" noProof="0">
                          <a:solidFill>
                            <a:schemeClr val="dk1"/>
                          </a:solidFill>
                          <a:latin typeface="Source Sans Pro"/>
                          <a:hlinkClick r:id="rId17"/>
                        </a:rPr>
                        <a:t>GitHub branch – back end</a:t>
                      </a:r>
                      <a:endParaRPr lang="en-US" sz="1000" b="0" i="0" u="none" strike="noStrike" cap="none" noProof="0">
                        <a:solidFill>
                          <a:schemeClr val="dk1"/>
                        </a:solidFill>
                        <a:latin typeface="Source Sans Pro"/>
                      </a:endParaRPr>
                    </a:p>
                  </a:txBody>
                  <a:tcPr marL="0" marR="0" marT="0" marB="0" anchor="ctr">
                    <a:lnL w="9524">
                      <a:solidFill>
                        <a:srgbClr val="000000">
                          <a:alpha val="0"/>
                        </a:srgbClr>
                      </a:solidFill>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4">
                      <a:solidFill>
                        <a:srgbClr val="000000">
                          <a:alpha val="0"/>
                        </a:srgbClr>
                      </a:solidFill>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tc>
                  <a:txBody>
                    <a:bodyPr/>
                    <a:lstStyle/>
                    <a:p>
                      <a:pPr marL="0" marR="0" lvl="0" indent="0" algn="ctr" defTabSz="914400" rtl="0">
                        <a:lnSpc>
                          <a:spcPct val="100000"/>
                        </a:lnSpc>
                        <a:spcBef>
                          <a:spcPts val="0"/>
                        </a:spcBef>
                        <a:spcAft>
                          <a:spcPts val="0"/>
                        </a:spcAft>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p>
                      <a:pPr marL="0" marR="0" lvl="0" indent="0" algn="ctr" rtl="0">
                        <a:lnSpc>
                          <a:spcPct val="100000"/>
                        </a:lnSpc>
                        <a:spcBef>
                          <a:spcPts val="0"/>
                        </a:spcBef>
                        <a:spcAft>
                          <a:spcPts val="0"/>
                        </a:spcAft>
                        <a:buSzPts val="1050"/>
                        <a:buFont typeface="PT Serif"/>
                        <a:buNone/>
                      </a:pPr>
                      <a:r>
                        <a:rPr lang="en-US" sz="1000" b="0" i="0" u="none" strike="noStrike" kern="0" cap="none" spc="0" normalizeH="0" baseline="0" noProof="0">
                          <a:ln>
                            <a:noFill/>
                          </a:ln>
                          <a:solidFill>
                            <a:srgbClr val="303A46"/>
                          </a:solidFill>
                          <a:effectLst/>
                          <a:uLnTx/>
                          <a:uFillTx/>
                          <a:latin typeface="Source Sans Pro"/>
                          <a:ea typeface="Source Sans Pro"/>
                        </a:rPr>
                        <a:t>✓</a:t>
                      </a:r>
                      <a:endParaRPr lang="en-US"/>
                    </a:p>
                  </a:txBody>
                  <a:tcPr marL="0" marR="0" marT="0" marB="0">
                    <a:lnL w="9524" cap="flat" cmpd="sng" algn="ctr">
                      <a:solidFill>
                        <a:srgbClr val="000000">
                          <a:alpha val="0"/>
                        </a:srgbClr>
                      </a:solidFill>
                      <a:prstDash val="solid"/>
                      <a:round/>
                      <a:headEnd type="none" w="med" len="med"/>
                      <a:tailEnd type="none" w="med" len="med"/>
                    </a:lnL>
                    <a:lnR w="9524">
                      <a:solidFill>
                        <a:srgbClr val="000000">
                          <a:alpha val="0"/>
                        </a:srgbClr>
                      </a:solidFill>
                    </a:lnR>
                    <a:lnT w="6350">
                      <a:solidFill>
                        <a:schemeClr val="tx1">
                          <a:lumMod val="25000"/>
                          <a:lumOff val="75000"/>
                        </a:schemeClr>
                      </a:solidFill>
                    </a:lnT>
                    <a:lnB w="6350">
                      <a:solidFill>
                        <a:schemeClr val="tx1">
                          <a:lumMod val="25000"/>
                          <a:lumOff val="75000"/>
                        </a:schemeClr>
                      </a:solidFill>
                    </a:lnB>
                  </a:tcPr>
                </a:tc>
                <a:extLst>
                  <a:ext uri="{0D108BD9-81ED-4DB2-BD59-A6C34878D82A}">
                    <a16:rowId xmlns:a16="http://schemas.microsoft.com/office/drawing/2014/main" val="1885491350"/>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4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29502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25"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4 Deliverables (3 of 3)</a:t>
            </a:r>
            <a:endParaRPr sz="3200"/>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26</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3634494065"/>
              </p:ext>
            </p:extLst>
          </p:nvPr>
        </p:nvGraphicFramePr>
        <p:xfrm>
          <a:off x="431214" y="1030271"/>
          <a:ext cx="11329571" cy="2706918"/>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WITH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387803">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7"/>
                        </a:rPr>
                        <a:t>#37713 Update technical diagram for Security Review</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Ashley</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extLst>
                              <a:ext uri="{A12FA001-AC4F-418D-AE19-62706E023703}">
                                <ahyp:hlinkClr xmlns:ahyp="http://schemas.microsoft.com/office/drawing/2018/hyperlinkcolor" val="tx"/>
                              </a:ext>
                            </a:extLst>
                          </a:hlinkClick>
                        </a:rPr>
                        <a:t>Technical diagram</a:t>
                      </a:r>
                    </a:p>
                    <a:p>
                      <a:pPr marL="120650" marR="0" lvl="0" indent="-120650" algn="l">
                        <a:lnSpc>
                          <a:spcPct val="100000"/>
                        </a:lnSpc>
                        <a:spcBef>
                          <a:spcPts val="0"/>
                        </a:spcBef>
                        <a:spcAft>
                          <a:spcPts val="0"/>
                        </a:spcAft>
                        <a:buClr>
                          <a:srgbClr val="000000"/>
                        </a:buClr>
                        <a:buSzPts val="800"/>
                        <a:buFont typeface="Noto Sans Symbols,Sans-Serif"/>
                        <a:buChar char="▪"/>
                      </a:pPr>
                      <a:r>
                        <a:rPr lang="en-US" sz="1000" b="0" i="0" u="none" strike="noStrike" cap="none" noProof="0">
                          <a:solidFill>
                            <a:schemeClr val="dk1"/>
                          </a:solidFill>
                          <a:latin typeface="Source Sans Pro"/>
                          <a:hlinkClick r:id="rId9"/>
                        </a:rPr>
                        <a:t>GitHub ticket</a:t>
                      </a:r>
                      <a:endParaRPr lang="en-US" sz="1000" b="0" i="0" u="none" strike="noStrike" cap="none" noProof="0">
                        <a:latin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03/10/22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0"/>
                        </a:rPr>
                        <a:t>#37714 Draft release plan for Security Review</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Jordan/Ashley</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Release plan</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9"/>
                        </a:rPr>
                        <a:t>GitHub ticket</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03/10/22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2"/>
                        </a:rPr>
                        <a:t>#38168 Privacy Threshold Analysis (PTA) request 1095-B Team</a:t>
                      </a:r>
                      <a:r>
                        <a:rPr lang="en-US" sz="1000" b="1" i="0" u="none" strike="noStrike" cap="none">
                          <a:solidFill>
                            <a:schemeClr val="bg2"/>
                          </a:solidFill>
                          <a:latin typeface="Source Sans Pro"/>
                          <a:ea typeface="Source Sans Pro"/>
                          <a:cs typeface="Source Sans Pro SemiBold"/>
                          <a:hlinkClick r:id="rId12"/>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Jordan/Ashley</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Ticket link</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03/10/22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4"/>
                        </a:rPr>
                        <a:t>#38387 1095-B team staging review accessibility checklist</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James/ Jordan/Ashley</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Color contrast test</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PDF accessibility test</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03/21/22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7"/>
                        </a:rPr>
                        <a:t>#38036 Research into VA Notify and how 1095-B might use VA Notify</a:t>
                      </a:r>
                      <a:r>
                        <a:rPr lang="en-US" sz="1000" b="1" i="0" u="none" strike="noStrike" cap="none">
                          <a:solidFill>
                            <a:schemeClr val="bg2"/>
                          </a:solidFill>
                          <a:latin typeface="Source Sans Pro"/>
                          <a:ea typeface="Source Sans Pro"/>
                          <a:cs typeface="Source Sans Pro SemiBold"/>
                          <a:hlinkClick r:id="rId17"/>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Munish/Carl</a:t>
                      </a:r>
                      <a:endParaRPr sz="1000" u="none" strike="noStrike" cap="none">
                        <a:latin typeface="Source Sans Pro"/>
                        <a:ea typeface="Source Sans Pro"/>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8"/>
                        </a:rPr>
                        <a:t>Meeting notes</a:t>
                      </a:r>
                      <a:endParaRPr lang="en-US" sz="1000" b="0" i="0" u="none" strike="noStrike" cap="none">
                        <a:solidFill>
                          <a:schemeClr val="dk1"/>
                        </a:solidFill>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8"/>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1" i="0" u="none" strike="noStrike" cap="none">
                          <a:solidFill>
                            <a:schemeClr val="bg2"/>
                          </a:solidFill>
                          <a:latin typeface="Source Sans Pro"/>
                          <a:ea typeface="Source Sans Pro"/>
                          <a:cs typeface="Source Sans Pro SemiBold"/>
                          <a:sym typeface="Source Sans Pro SemiBold"/>
                          <a:hlinkClick r:id="rId19"/>
                        </a:rPr>
                        <a:t>#38040 Investigate with Profiles team and HEC to understand opt in process</a:t>
                      </a:r>
                      <a:r>
                        <a:rPr lang="en-US" sz="1000" b="1" i="0" u="none" strike="noStrike" cap="none">
                          <a:solidFill>
                            <a:schemeClr val="bg2"/>
                          </a:solidFill>
                          <a:latin typeface="Source Sans Pro"/>
                          <a:ea typeface="Source Sans Pro"/>
                          <a:cs typeface="Source Sans Pro SemiBold"/>
                          <a:hlinkClick r:id="rId19"/>
                        </a:rPr>
                        <a:t> </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rPr>
                        <a:t>Jordan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0"/>
                        </a:rPr>
                        <a:t>Meeting notes</a:t>
                      </a:r>
                      <a:r>
                        <a:rPr lang="en-US" sz="1000" b="0" i="0" u="none" strike="noStrike" cap="none">
                          <a:solidFill>
                            <a:schemeClr val="dk1"/>
                          </a:solidFill>
                          <a:latin typeface="Source Sans Pro"/>
                          <a:ea typeface="Source Sans Pro"/>
                        </a:rPr>
                        <a:t> </a:t>
                      </a:r>
                      <a:endParaRPr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03/18/22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4 Deliverables</a:t>
            </a:r>
            <a:endParaRPr sz="180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3030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5</a:t>
            </a:r>
            <a:endParaRPr/>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 name="Google Shape;265;p4">
            <a:extLst>
              <a:ext uri="{FF2B5EF4-FFF2-40B4-BE49-F238E27FC236}">
                <a16:creationId xmlns:a16="http://schemas.microsoft.com/office/drawing/2014/main" id="{218A2BF7-C208-A0CB-E88F-A3CA5FD0CE37}"/>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1"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3" name="Google Shape;343;p7"/>
          <p:cNvSpPr/>
          <p:nvPr/>
        </p:nvSpPr>
        <p:spPr>
          <a:xfrm>
            <a:off x="7549723" y="1766515"/>
            <a:ext cx="1942295" cy="4472388"/>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Sprint 5 will run March 23 to April 6</a:t>
            </a: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28</a:t>
            </a:fld>
            <a:endParaRPr>
              <a:latin typeface="Source Sans Pro"/>
              <a:ea typeface="Source Sans Pro"/>
              <a:cs typeface="Source Sans Pro"/>
              <a:sym typeface="Source Sans Pro"/>
            </a:endParaRPr>
          </a:p>
        </p:txBody>
      </p:sp>
      <p:sp>
        <p:nvSpPr>
          <p:cNvPr id="358" name="Google Shape;358;p7"/>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02/09 – 02/16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248056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02/16 – 02/23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352567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461620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676019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567722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6" name="Google Shape;366;p7"/>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7" name="Google Shape;367;p7"/>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759451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1" name="Google Shape;371;p7"/>
          <p:cNvSpPr/>
          <p:nvPr/>
        </p:nvSpPr>
        <p:spPr>
          <a:xfrm>
            <a:off x="136221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7553454" y="4837948"/>
            <a:ext cx="193547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Test &amp; Refine</a:t>
            </a:r>
            <a:endParaRPr sz="850" b="0" i="0" u="none" strike="noStrike" cap="none">
              <a:solidFill>
                <a:schemeClr val="accent1"/>
              </a:solidFill>
              <a:latin typeface="Source Sans Pro"/>
              <a:ea typeface="Source Sans Pro"/>
              <a:cs typeface="Source Sans Pro"/>
              <a:sym typeface="Source Sans Pro"/>
            </a:endParaRPr>
          </a:p>
        </p:txBody>
      </p:sp>
      <p:sp>
        <p:nvSpPr>
          <p:cNvPr id="376" name="Google Shape;376;p7"/>
          <p:cNvSpPr/>
          <p:nvPr/>
        </p:nvSpPr>
        <p:spPr>
          <a:xfrm>
            <a:off x="352223"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340765"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160977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448686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183332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461037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4" name="Google Shape;384;p7"/>
          <p:cNvSpPr/>
          <p:nvPr/>
        </p:nvSpPr>
        <p:spPr>
          <a:xfrm>
            <a:off x="352223"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7">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8">
            <a:alphaModFix/>
          </a:blip>
          <a:srcRect/>
          <a:stretch/>
        </p:blipFill>
        <p:spPr>
          <a:xfrm>
            <a:off x="432433" y="2625938"/>
            <a:ext cx="265176" cy="265176"/>
          </a:xfrm>
          <a:prstGeom prst="rect">
            <a:avLst/>
          </a:prstGeom>
          <a:noFill/>
          <a:ln>
            <a:noFill/>
          </a:ln>
        </p:spPr>
      </p:pic>
      <p:cxnSp>
        <p:nvCxnSpPr>
          <p:cNvPr id="389" name="Google Shape;389;p7"/>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260364"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a:off x="417604" y="3358906"/>
            <a:ext cx="11080577"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1350947" y="2703276"/>
            <a:ext cx="101024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backlog</a:t>
            </a:r>
            <a:endParaRPr sz="85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240759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5595467" y="2280281"/>
            <a:ext cx="5888245"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4" name="Google Shape;404;p7"/>
          <p:cNvSpPr/>
          <p:nvPr/>
        </p:nvSpPr>
        <p:spPr>
          <a:xfrm>
            <a:off x="1348867" y="4837576"/>
            <a:ext cx="6154958" cy="381429"/>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409" name="Google Shape;409;p7"/>
          <p:cNvSpPr/>
          <p:nvPr/>
        </p:nvSpPr>
        <p:spPr>
          <a:xfrm>
            <a:off x="274328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134872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3477626" y="3844614"/>
            <a:ext cx="604481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FDFFFD"/>
              </a:solidFill>
              <a:latin typeface="Source Sans Pro"/>
              <a:ea typeface="Source Sans Pro"/>
              <a:cs typeface="Source Sans Pro"/>
              <a:sym typeface="Source Sans Pro"/>
            </a:endParaRPr>
          </a:p>
        </p:txBody>
      </p:sp>
      <p:sp>
        <p:nvSpPr>
          <p:cNvPr id="414" name="Google Shape;414;p7"/>
          <p:cNvSpPr/>
          <p:nvPr/>
        </p:nvSpPr>
        <p:spPr>
          <a:xfrm>
            <a:off x="7580796" y="3398087"/>
            <a:ext cx="1897418"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Create post-MVP design refinements</a:t>
            </a:r>
            <a:endParaRPr sz="850" b="0" i="0" u="none" strike="noStrike" cap="none">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9855440" y="5399726"/>
            <a:ext cx="1165127" cy="415498"/>
          </a:xfrm>
          <a:prstGeom prst="rect">
            <a:avLst/>
          </a:prstGeom>
          <a:noFill/>
          <a:ln>
            <a:noFill/>
          </a:ln>
        </p:spPr>
        <p:txBody>
          <a:bodyPr spcFirstLastPara="1" wrap="square" lIns="0" tIns="0" rIns="0" bIns="0" anchor="t" anchorCtr="0">
            <a:spAutoFit/>
          </a:bodyPr>
          <a:lstStyle/>
          <a:p>
            <a:pPr>
              <a:buClr>
                <a:srgbClr val="202120"/>
              </a:buClr>
              <a:buSzPts val="900"/>
            </a:pPr>
            <a:r>
              <a:rPr lang="en-US" sz="900" b="0" i="0" u="none" strike="noStrike" cap="none">
                <a:solidFill>
                  <a:srgbClr val="202120"/>
                </a:solidFill>
                <a:latin typeface="Source Sans Pro SemiBold"/>
                <a:ea typeface="Source Sans Pro SemiBold"/>
                <a:cs typeface="Source Sans Pro SemiBold"/>
                <a:sym typeface="Source Sans Pro SemiBold"/>
              </a:rPr>
              <a:t>MVP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sp>
        <p:nvSpPr>
          <p:cNvPr id="417" name="Google Shape;417;p7"/>
          <p:cNvSpPr/>
          <p:nvPr/>
        </p:nvSpPr>
        <p:spPr>
          <a:xfrm>
            <a:off x="9574805" y="5391389"/>
            <a:ext cx="219456" cy="223548"/>
          </a:xfrm>
          <a:prstGeom prst="diamond">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20" name="Google Shape;420;p7"/>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7"/>
          <p:cNvCxnSpPr/>
          <p:nvPr/>
        </p:nvCxnSpPr>
        <p:spPr>
          <a:xfrm>
            <a:off x="755997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9">
            <a:alphaModFix/>
          </a:blip>
          <a:srcRect/>
          <a:stretch/>
        </p:blipFill>
        <p:spPr>
          <a:xfrm>
            <a:off x="432433" y="4832132"/>
            <a:ext cx="265176" cy="265176"/>
          </a:xfrm>
          <a:prstGeom prst="rect">
            <a:avLst/>
          </a:prstGeom>
          <a:noFill/>
          <a:ln>
            <a:noFill/>
          </a:ln>
        </p:spPr>
      </p:pic>
      <p:cxnSp>
        <p:nvCxnSpPr>
          <p:cNvPr id="425" name="Google Shape;425;p7"/>
          <p:cNvCxnSpPr>
            <a:cxnSpLocks/>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340765"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10">
            <a:alphaModFix/>
          </a:blip>
          <a:srcRect/>
          <a:stretch/>
        </p:blipFill>
        <p:spPr>
          <a:xfrm>
            <a:off x="432433" y="5656190"/>
            <a:ext cx="265176" cy="265176"/>
          </a:xfrm>
          <a:prstGeom prst="rect">
            <a:avLst/>
          </a:prstGeom>
          <a:noFill/>
          <a:ln>
            <a:noFill/>
          </a:ln>
        </p:spPr>
      </p:pic>
      <p:sp>
        <p:nvSpPr>
          <p:cNvPr id="430" name="Google Shape;430;p7"/>
          <p:cNvSpPr txBox="1"/>
          <p:nvPr/>
        </p:nvSpPr>
        <p:spPr>
          <a:xfrm>
            <a:off x="7339349" y="5540334"/>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7619957" y="5276916"/>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8698024" y="5862050"/>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517126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432932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8422974" y="5790391"/>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2" name="Google Shape;442;p7"/>
          <p:cNvSpPr txBox="1"/>
          <p:nvPr/>
        </p:nvSpPr>
        <p:spPr>
          <a:xfrm>
            <a:off x="281589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302323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5902060" y="5503806"/>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5647200" y="54962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8501365" y="5256243"/>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8426251" y="5289147"/>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17604" y="6497384"/>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sp>
        <p:nvSpPr>
          <p:cNvPr id="454" name="Google Shape;454;p7"/>
          <p:cNvSpPr txBox="1"/>
          <p:nvPr/>
        </p:nvSpPr>
        <p:spPr>
          <a:xfrm>
            <a:off x="3806337" y="5897730"/>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382316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5" name="Google Shape;405;p7">
            <a:extLst>
              <a:ext uri="{FF2B5EF4-FFF2-40B4-BE49-F238E27FC236}">
                <a16:creationId xmlns:a16="http://schemas.microsoft.com/office/drawing/2014/main" id="{E1B09134-0372-4CAF-82C4-955305B67393}"/>
              </a:ext>
            </a:extLst>
          </p:cNvPr>
          <p:cNvSpPr/>
          <p:nvPr/>
        </p:nvSpPr>
        <p:spPr>
          <a:xfrm>
            <a:off x="8591191" y="4468883"/>
            <a:ext cx="900839" cy="369689"/>
          </a:xfrm>
          <a:prstGeom prst="rect">
            <a:avLst/>
          </a:prstGeom>
          <a:solidFill>
            <a:schemeClr val="accent6"/>
          </a:solidFill>
          <a:ln w="38100" cap="flat" cmpd="sng">
            <a:noFill/>
            <a:prstDash val="solid"/>
            <a:round/>
            <a:headEnd type="none" w="sm" len="sm"/>
            <a:tailEnd type="none" w="sm" len="sm"/>
          </a:ln>
        </p:spPr>
        <p:txBody>
          <a:bodyPr spcFirstLastPara="1" wrap="square" lIns="0" tIns="91440" rIns="0" bIns="60925" anchor="ctr" anchorCtr="0">
            <a:noAutofit/>
          </a:bodyPr>
          <a:lstStyle/>
          <a:p>
            <a:pPr algn="ctr">
              <a:buClr>
                <a:srgbClr val="FDFFFD"/>
              </a:buClr>
              <a:buSzPts val="900"/>
            </a:pPr>
            <a:r>
              <a:rPr lang="en-US" sz="850" b="0" i="0" u="none" strike="noStrike" cap="none">
                <a:solidFill>
                  <a:schemeClr val="accent1"/>
                </a:solidFill>
                <a:latin typeface="Source Sans Pro"/>
                <a:ea typeface="Source Sans Pro"/>
                <a:cs typeface="Source Sans Pro"/>
                <a:sym typeface="Source Sans Pro"/>
              </a:rPr>
              <a:t>UAT</a:t>
            </a:r>
            <a:r>
              <a:rPr lang="en-US" sz="850">
                <a:solidFill>
                  <a:schemeClr val="accent1"/>
                </a:solidFill>
                <a:latin typeface="Source Sans Pro"/>
                <a:ea typeface="Source Sans Pro"/>
                <a:cs typeface="Source Sans Pro"/>
                <a:sym typeface="Source Sans Pro"/>
              </a:rPr>
              <a:t> with Call Center</a:t>
            </a:r>
            <a:endParaRPr lang="en-US" sz="850" b="0" i="0" u="none" strike="noStrike" cap="none">
              <a:solidFill>
                <a:schemeClr val="accent1"/>
              </a:solidFill>
              <a:latin typeface="Source Sans Pro"/>
              <a:ea typeface="Source Sans Pro"/>
              <a:cs typeface="Source Sans Pro"/>
              <a:sym typeface="Source Sans Pro"/>
            </a:endParaRPr>
          </a:p>
        </p:txBody>
      </p:sp>
      <p:sp>
        <p:nvSpPr>
          <p:cNvPr id="116" name="Google Shape;770;p22">
            <a:extLst>
              <a:ext uri="{FF2B5EF4-FFF2-40B4-BE49-F238E27FC236}">
                <a16:creationId xmlns:a16="http://schemas.microsoft.com/office/drawing/2014/main" id="{473E579E-3692-41BD-8D3D-A49F032BB7D1}"/>
              </a:ext>
            </a:extLst>
          </p:cNvPr>
          <p:cNvSpPr/>
          <p:nvPr/>
        </p:nvSpPr>
        <p:spPr>
          <a:xfrm>
            <a:off x="7555411" y="2883785"/>
            <a:ext cx="3928302" cy="397280"/>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Legal Review</a:t>
            </a:r>
            <a:endParaRPr lang="en-US"/>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860"/>
            <a:ext cx="2793358" cy="431734"/>
            <a:chOff x="8441380" y="969519"/>
            <a:chExt cx="2793358" cy="431734"/>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8743568"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11: 3/30 – 04/06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7578842"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9518603"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9574092"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12: 04/06-04/13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9518352"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10734826"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13: 04/13-04/20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5</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6905262" y="1143112"/>
            <a:ext cx="1301794" cy="5080376"/>
            <a:chOff x="7066559" y="1368394"/>
            <a:chExt cx="1365250" cy="5282673"/>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59" y="1368394"/>
              <a:ext cx="1365250" cy="428190"/>
              <a:chOff x="7187209" y="1400144"/>
              <a:chExt cx="1365250" cy="428190"/>
            </a:xfrm>
          </p:grpSpPr>
          <p:sp>
            <p:nvSpPr>
              <p:cNvPr id="98" name="Google Shape;451;p7">
                <a:extLst>
                  <a:ext uri="{FF2B5EF4-FFF2-40B4-BE49-F238E27FC236}">
                    <a16:creationId xmlns:a16="http://schemas.microsoft.com/office/drawing/2014/main" id="{3A23AAE2-4269-C3E7-E699-BA0249A4E5CE}"/>
                  </a:ext>
                </a:extLst>
              </p:cNvPr>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2486721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6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graphicFrame>
        <p:nvGraphicFramePr>
          <p:cNvPr id="488" name="Google Shape;488;p9"/>
          <p:cNvGraphicFramePr/>
          <p:nvPr>
            <p:extLst>
              <p:ext uri="{D42A27DB-BD31-4B8C-83A1-F6EECF244321}">
                <p14:modId xmlns:p14="http://schemas.microsoft.com/office/powerpoint/2010/main" val="2578919729"/>
              </p:ext>
            </p:extLst>
          </p:nvPr>
        </p:nvGraphicFramePr>
        <p:xfrm>
          <a:off x="435089" y="1888500"/>
          <a:ext cx="2583092" cy="551365"/>
        </p:xfrm>
        <a:graphic>
          <a:graphicData uri="http://schemas.openxmlformats.org/drawingml/2006/table">
            <a:tbl>
              <a:tblPr firstRow="1" bandRow="1">
                <a:noFill/>
                <a:tableStyleId>{AC820A2F-F511-4E25-9DDC-E36724F9A483}</a:tableStyleId>
              </a:tblPr>
              <a:tblGrid>
                <a:gridCol w="73731">
                  <a:extLst>
                    <a:ext uri="{9D8B030D-6E8A-4147-A177-3AD203B41FA5}">
                      <a16:colId xmlns:a16="http://schemas.microsoft.com/office/drawing/2014/main" val="20000"/>
                    </a:ext>
                  </a:extLst>
                </a:gridCol>
                <a:gridCol w="2509361">
                  <a:extLst>
                    <a:ext uri="{9D8B030D-6E8A-4147-A177-3AD203B41FA5}">
                      <a16:colId xmlns:a16="http://schemas.microsoft.com/office/drawing/2014/main" val="20001"/>
                    </a:ext>
                  </a:extLst>
                </a:gridCol>
              </a:tblGrid>
              <a:tr h="551365">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a:solidFill>
                            <a:schemeClr val="dk2"/>
                          </a:solidFill>
                          <a:latin typeface="Source Sans Pro Semibold"/>
                        </a:rPr>
                        <a:t>Next sprint demo:</a:t>
                      </a:r>
                      <a:r>
                        <a:rPr lang="en-US" sz="1200" b="1" i="0" u="none" strike="noStrike" cap="none" noProof="0">
                          <a:solidFill>
                            <a:schemeClr val="dk2"/>
                          </a:solidFill>
                          <a:latin typeface="Source Sans Pro"/>
                        </a:rPr>
                        <a:t> April 5</a:t>
                      </a:r>
                      <a:endParaRPr lang="en-US" sz="1200" b="0" i="0" u="none" strike="noStrike" cap="none" noProof="0">
                        <a:solidFill>
                          <a:schemeClr val="dk2"/>
                        </a:solidFill>
                        <a:latin typeface="Source Sans Pro"/>
                      </a:endParaRPr>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4" name="Group 3">
            <a:extLst>
              <a:ext uri="{FF2B5EF4-FFF2-40B4-BE49-F238E27FC236}">
                <a16:creationId xmlns:a16="http://schemas.microsoft.com/office/drawing/2014/main" id="{AB31B214-37A4-4CE0-A956-87A5196939D4}"/>
              </a:ext>
            </a:extLst>
          </p:cNvPr>
          <p:cNvGrpSpPr/>
          <p:nvPr/>
        </p:nvGrpSpPr>
        <p:grpSpPr>
          <a:xfrm>
            <a:off x="3587603" y="2023912"/>
            <a:ext cx="1106250" cy="406001"/>
            <a:chOff x="3240398" y="1573764"/>
            <a:chExt cx="1106250" cy="406001"/>
          </a:xfrm>
        </p:grpSpPr>
        <p:sp>
          <p:nvSpPr>
            <p:cNvPr id="474" name="Google Shape;474;p9"/>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1</a:t>
              </a:r>
              <a:endParaRPr sz="1000" b="0" i="0" u="none" strike="noStrike" cap="none">
                <a:solidFill>
                  <a:srgbClr val="000000"/>
                </a:solidFill>
                <a:latin typeface="Arial"/>
                <a:ea typeface="Arial"/>
                <a:cs typeface="Arial"/>
                <a:sym typeface="Arial"/>
              </a:endParaRPr>
            </a:p>
          </p:txBody>
        </p:sp>
        <p:sp>
          <p:nvSpPr>
            <p:cNvPr id="478" name="Google Shape;478;p9"/>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sp>
        <p:nvSpPr>
          <p:cNvPr id="482" name="Google Shape;482;p9"/>
          <p:cNvSpPr txBox="1"/>
          <p:nvPr/>
        </p:nvSpPr>
        <p:spPr>
          <a:xfrm>
            <a:off x="4825717" y="2009565"/>
            <a:ext cx="6083811" cy="1077218"/>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Legal Review (dependent on POC)</a:t>
            </a:r>
          </a:p>
          <a:p>
            <a:pPr marL="228600" indent="-228600">
              <a:spcBef>
                <a:spcPts val="600"/>
              </a:spcBef>
              <a:buClr>
                <a:srgbClr val="747C74"/>
              </a:buClr>
              <a:buSzPts val="1200"/>
              <a:buAutoNum type="alphaUcPeriod"/>
            </a:pPr>
            <a:r>
              <a:rPr lang="en-US" sz="900">
                <a:latin typeface="PT Serif"/>
              </a:rPr>
              <a:t>UAT with HEC </a:t>
            </a:r>
          </a:p>
          <a:p>
            <a:pPr marL="228600" indent="-228600">
              <a:spcBef>
                <a:spcPts val="600"/>
              </a:spcBef>
              <a:buClr>
                <a:srgbClr val="747C74"/>
              </a:buClr>
              <a:buSzPts val="1200"/>
              <a:buAutoNum type="alphaUcPeriod"/>
            </a:pPr>
            <a:r>
              <a:rPr lang="en-US" sz="900">
                <a:latin typeface="PT Serif"/>
              </a:rPr>
              <a:t>Push forward on Opt-in with Profiles and HEC team and submit intake forms</a:t>
            </a:r>
          </a:p>
          <a:p>
            <a:pPr marL="228600" indent="-228600">
              <a:spcBef>
                <a:spcPts val="600"/>
              </a:spcBef>
              <a:buClr>
                <a:srgbClr val="747C74"/>
              </a:buClr>
              <a:buSzPts val="1200"/>
              <a:buAutoNum type="alphaUcPeriod"/>
            </a:pPr>
            <a:r>
              <a:rPr lang="en-US" sz="900"/>
              <a:t>(As needed across team) Prepare for next phase of work (e.g., discovery, workplan)</a:t>
            </a:r>
          </a:p>
          <a:p>
            <a:pPr marL="228600" indent="-228600">
              <a:spcBef>
                <a:spcPts val="600"/>
              </a:spcBef>
              <a:buClr>
                <a:srgbClr val="747C74"/>
              </a:buClr>
              <a:buSzPts val="1200"/>
              <a:buAutoNum type="alphaUcPeriod"/>
            </a:pPr>
            <a:endParaRPr lang="en-US" sz="900">
              <a:latin typeface="PT Serif"/>
            </a:endParaRP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583921" y="4578134"/>
            <a:ext cx="839223" cy="297144"/>
            <a:chOff x="3262592" y="4241791"/>
            <a:chExt cx="839223" cy="297144"/>
          </a:xfrm>
        </p:grpSpPr>
        <p:sp>
          <p:nvSpPr>
            <p:cNvPr id="475" name="Google Shape;475;p9"/>
            <p:cNvSpPr txBox="1"/>
            <p:nvPr/>
          </p:nvSpPr>
          <p:spPr>
            <a:xfrm>
              <a:off x="3536983" y="4241791"/>
              <a:ext cx="564832"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479" name="Google Shape;479;p9"/>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3</a:t>
              </a:r>
              <a:endParaRPr sz="1000" b="0" i="0" u="none" strike="noStrike" cap="none">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577726" y="3120495"/>
            <a:ext cx="1155249" cy="406001"/>
            <a:chOff x="3247796" y="2994263"/>
            <a:chExt cx="1155249" cy="406001"/>
          </a:xfrm>
        </p:grpSpPr>
        <p:sp>
          <p:nvSpPr>
            <p:cNvPr id="477" name="Google Shape;477;p9"/>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a:solidFill>
                    <a:srgbClr val="FDFFFD"/>
                  </a:solidFill>
                  <a:latin typeface="Arial"/>
                  <a:ea typeface="Arial"/>
                  <a:cs typeface="Arial"/>
                  <a:sym typeface="Arial"/>
                </a:rPr>
                <a:t>2</a:t>
              </a:r>
              <a:endParaRPr sz="1000" b="0" i="0" u="none" strike="noStrike" cap="none">
                <a:solidFill>
                  <a:srgbClr val="000000"/>
                </a:solidFill>
                <a:latin typeface="Arial"/>
                <a:ea typeface="Arial"/>
                <a:cs typeface="Arial"/>
                <a:sym typeface="Arial"/>
              </a:endParaRPr>
            </a:p>
          </p:txBody>
        </p:sp>
        <p:sp>
          <p:nvSpPr>
            <p:cNvPr id="480" name="Google Shape;480;p9"/>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485" name="Google Shape;485;p9"/>
          <p:cNvCxnSpPr/>
          <p:nvPr/>
        </p:nvCxnSpPr>
        <p:spPr>
          <a:xfrm>
            <a:off x="3557130" y="2985612"/>
            <a:ext cx="8115033"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584803" y="4441664"/>
            <a:ext cx="8086547" cy="7121"/>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581910" y="5544662"/>
            <a:ext cx="8157762"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9922081" cy="1090421"/>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3300"/>
              <a:t>Sprint 5 will focus on getting our product ready to go into production</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200"/>
              <a:t>Stories subject to change during Sprint planning</a:t>
            </a:r>
          </a:p>
        </p:txBody>
      </p:sp>
      <p:sp>
        <p:nvSpPr>
          <p:cNvPr id="29" name="Google Shape;482;p9">
            <a:extLst>
              <a:ext uri="{FF2B5EF4-FFF2-40B4-BE49-F238E27FC236}">
                <a16:creationId xmlns:a16="http://schemas.microsoft.com/office/drawing/2014/main" id="{9EDE1D44-C442-44A3-A246-C666D0FC9506}"/>
              </a:ext>
            </a:extLst>
          </p:cNvPr>
          <p:cNvSpPr txBox="1"/>
          <p:nvPr/>
        </p:nvSpPr>
        <p:spPr>
          <a:xfrm>
            <a:off x="4825717" y="3120495"/>
            <a:ext cx="6083811" cy="1077218"/>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Compile feedback on Collaboration Cycle and development process with the VA </a:t>
            </a:r>
          </a:p>
          <a:p>
            <a:pPr marL="228600" indent="-228600">
              <a:spcBef>
                <a:spcPts val="600"/>
              </a:spcBef>
              <a:buClr>
                <a:srgbClr val="747C74"/>
              </a:buClr>
              <a:buSzPts val="1200"/>
              <a:buAutoNum type="alphaUcPeriod"/>
            </a:pPr>
            <a:r>
              <a:rPr lang="en-US" sz="900">
                <a:latin typeface="PT Serif"/>
              </a:rPr>
              <a:t>Update product guide and video from Sitewide Content front end redesign</a:t>
            </a:r>
          </a:p>
          <a:p>
            <a:pPr marL="228600" indent="-228600">
              <a:spcBef>
                <a:spcPts val="600"/>
              </a:spcBef>
              <a:buClr>
                <a:srgbClr val="747C74"/>
              </a:buClr>
              <a:buSzPts val="1200"/>
              <a:buAutoNum type="alphaUcPeriod"/>
            </a:pPr>
            <a:r>
              <a:rPr lang="en-US" sz="900">
                <a:latin typeface="PT Serif"/>
              </a:rPr>
              <a:t>Contact Center Review</a:t>
            </a:r>
          </a:p>
          <a:p>
            <a:pPr marL="228600" indent="-228600">
              <a:spcBef>
                <a:spcPts val="600"/>
              </a:spcBef>
              <a:buClr>
                <a:srgbClr val="747C74"/>
              </a:buClr>
              <a:buSzPts val="1200"/>
              <a:buAutoNum type="alphaUcPeriod"/>
            </a:pPr>
            <a:r>
              <a:rPr lang="en-US" sz="900">
                <a:latin typeface="PT Serif"/>
              </a:rPr>
              <a:t>Update product guide and video from Contact Center review feedback</a:t>
            </a:r>
          </a:p>
          <a:p>
            <a:pPr marL="228600" indent="-228600">
              <a:spcBef>
                <a:spcPts val="600"/>
              </a:spcBef>
              <a:buClr>
                <a:srgbClr val="747C74"/>
              </a:buClr>
              <a:buSzPts val="1200"/>
              <a:buAutoNum type="alphaUcPeriod"/>
            </a:pPr>
            <a:r>
              <a:rPr lang="en-US" sz="900">
                <a:latin typeface="PT Serif"/>
              </a:rPr>
              <a:t>Send updated designs to Business Owner for feedback for Sitewide Content team</a:t>
            </a:r>
          </a:p>
        </p:txBody>
      </p:sp>
      <p:sp>
        <p:nvSpPr>
          <p:cNvPr id="30" name="Google Shape;482;p9">
            <a:extLst>
              <a:ext uri="{FF2B5EF4-FFF2-40B4-BE49-F238E27FC236}">
                <a16:creationId xmlns:a16="http://schemas.microsoft.com/office/drawing/2014/main" id="{F5E6A857-939B-428F-8E38-79E7432F9239}"/>
              </a:ext>
            </a:extLst>
          </p:cNvPr>
          <p:cNvSpPr txBox="1"/>
          <p:nvPr/>
        </p:nvSpPr>
        <p:spPr>
          <a:xfrm>
            <a:off x="4831912" y="4576806"/>
            <a:ext cx="6083811" cy="86177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Updates from staging review feedback</a:t>
            </a:r>
          </a:p>
          <a:p>
            <a:pPr marL="228600" indent="-228600">
              <a:spcBef>
                <a:spcPts val="600"/>
              </a:spcBef>
              <a:buClr>
                <a:srgbClr val="747C74"/>
              </a:buClr>
              <a:buSzPts val="1200"/>
              <a:buAutoNum type="alphaUcPeriod"/>
            </a:pPr>
            <a:r>
              <a:rPr lang="en-US" sz="900">
                <a:latin typeface="PT Serif"/>
              </a:rPr>
              <a:t>Implement error states</a:t>
            </a:r>
          </a:p>
          <a:p>
            <a:pPr marL="228600" indent="-228600">
              <a:spcBef>
                <a:spcPts val="600"/>
              </a:spcBef>
              <a:buClr>
                <a:srgbClr val="747C74"/>
              </a:buClr>
              <a:buSzPts val="1200"/>
              <a:buAutoNum type="alphaUcPeriod"/>
            </a:pPr>
            <a:r>
              <a:rPr lang="en-US" sz="900">
                <a:latin typeface="PT Serif"/>
              </a:rPr>
              <a:t>Complete testing </a:t>
            </a:r>
          </a:p>
          <a:p>
            <a:pPr marL="228600" indent="-228600">
              <a:spcBef>
                <a:spcPts val="600"/>
              </a:spcBef>
              <a:buClr>
                <a:srgbClr val="747C74"/>
              </a:buClr>
              <a:buSzPts val="1200"/>
              <a:buAutoNum type="alphaUcPeriod"/>
            </a:pPr>
            <a:r>
              <a:rPr lang="en-US" sz="900">
                <a:latin typeface="PT Serif"/>
              </a:rPr>
              <a:t>Push to production (with feature flags as needed)</a:t>
            </a:r>
          </a:p>
        </p:txBody>
      </p:sp>
      <p:sp>
        <p:nvSpPr>
          <p:cNvPr id="6" name="Google Shape;693;p20">
            <a:extLst>
              <a:ext uri="{FF2B5EF4-FFF2-40B4-BE49-F238E27FC236}">
                <a16:creationId xmlns:a16="http://schemas.microsoft.com/office/drawing/2014/main" id="{B55CE2C2-56AC-47ED-99D5-58725C3B3F8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29</a:t>
            </a:fld>
            <a:endParaRPr>
              <a:latin typeface="Source Sans Pro"/>
              <a:ea typeface="Source Sans Pro"/>
              <a:cs typeface="Source Sans Pro"/>
              <a:sym typeface="Source Sans Pro"/>
            </a:endParaRPr>
          </a:p>
        </p:txBody>
      </p:sp>
      <p:sp>
        <p:nvSpPr>
          <p:cNvPr id="8" name="Google Shape;695;p20">
            <a:extLst>
              <a:ext uri="{FF2B5EF4-FFF2-40B4-BE49-F238E27FC236}">
                <a16:creationId xmlns:a16="http://schemas.microsoft.com/office/drawing/2014/main" id="{A19485DD-AF7A-4DC6-9406-74037D209156}"/>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5</a:t>
            </a:r>
            <a:endParaRPr lang="en-US"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001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03-22 Sprint 4 Demo</a:t>
            </a:r>
            <a:endParaRPr sz="1800" b="0" i="0" u="none" strike="noStrike" cap="none">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4 DEMO</a:t>
            </a:r>
            <a:endParaRPr/>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70177"/>
            <a:ext cx="4105095" cy="1367695"/>
            <a:chOff x="409856" y="3859645"/>
            <a:chExt cx="4105095" cy="136769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51" name="Google Shape;251;p3"/>
            <p:cNvSpPr txBox="1"/>
            <p:nvPr/>
          </p:nvSpPr>
          <p:spPr>
            <a:xfrm>
              <a:off x="1011985" y="3891395"/>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52" name="Google Shape;252;p3"/>
          <p:cNvGrpSpPr/>
          <p:nvPr/>
        </p:nvGrpSpPr>
        <p:grpSpPr>
          <a:xfrm>
            <a:off x="6547644" y="3218368"/>
            <a:ext cx="3875559" cy="1119574"/>
            <a:chOff x="4391305" y="3853294"/>
            <a:chExt cx="3875559" cy="1119574"/>
          </a:xfrm>
        </p:grpSpPr>
        <p:sp>
          <p:nvSpPr>
            <p:cNvPr id="253" name="Google Shape;253;p3"/>
            <p:cNvSpPr txBox="1"/>
            <p:nvPr/>
          </p:nvSpPr>
          <p:spPr>
            <a:xfrm>
              <a:off x="4986148" y="3895321"/>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5" name="Google Shape;255;p3"/>
          <p:cNvGrpSpPr/>
          <p:nvPr/>
        </p:nvGrpSpPr>
        <p:grpSpPr>
          <a:xfrm>
            <a:off x="6547644" y="5301431"/>
            <a:ext cx="3757708" cy="1471024"/>
            <a:chOff x="8588654" y="3815193"/>
            <a:chExt cx="3757708" cy="1471024"/>
          </a:xfrm>
        </p:grpSpPr>
        <p:sp>
          <p:nvSpPr>
            <p:cNvPr id="256" name="Google Shape;256;p3"/>
            <p:cNvSpPr txBox="1"/>
            <p:nvPr/>
          </p:nvSpPr>
          <p:spPr>
            <a:xfrm>
              <a:off x="9179946" y="3857221"/>
              <a:ext cx="3166416" cy="142899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17"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p:txBody>
          <a:bodyPr vert="horz"/>
          <a:lstStyle/>
          <a:p>
            <a:r>
              <a:rPr lang="en-GB"/>
              <a:t>Blockers for April 1 launch</a:t>
            </a:r>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3749982804"/>
              </p:ext>
            </p:extLst>
          </p:nvPr>
        </p:nvGraphicFramePr>
        <p:xfrm>
          <a:off x="407023" y="1041535"/>
          <a:ext cx="11360001" cy="4680547"/>
        </p:xfrm>
        <a:graphic>
          <a:graphicData uri="http://schemas.openxmlformats.org/drawingml/2006/table">
            <a:tbl>
              <a:tblPr>
                <a:noFill/>
                <a:tableStyleId>{1F4BC13E-62C9-4DB2-9D77-78E559E1D0AC}</a:tableStyleId>
              </a:tblPr>
              <a:tblGrid>
                <a:gridCol w="1102731">
                  <a:extLst>
                    <a:ext uri="{9D8B030D-6E8A-4147-A177-3AD203B41FA5}">
                      <a16:colId xmlns:a16="http://schemas.microsoft.com/office/drawing/2014/main" val="20000"/>
                    </a:ext>
                  </a:extLst>
                </a:gridCol>
                <a:gridCol w="1337243">
                  <a:extLst>
                    <a:ext uri="{9D8B030D-6E8A-4147-A177-3AD203B41FA5}">
                      <a16:colId xmlns:a16="http://schemas.microsoft.com/office/drawing/2014/main" val="20001"/>
                    </a:ext>
                  </a:extLst>
                </a:gridCol>
                <a:gridCol w="3656770">
                  <a:extLst>
                    <a:ext uri="{9D8B030D-6E8A-4147-A177-3AD203B41FA5}">
                      <a16:colId xmlns:a16="http://schemas.microsoft.com/office/drawing/2014/main" val="1745807836"/>
                    </a:ext>
                  </a:extLst>
                </a:gridCol>
                <a:gridCol w="1086580">
                  <a:extLst>
                    <a:ext uri="{9D8B030D-6E8A-4147-A177-3AD203B41FA5}">
                      <a16:colId xmlns:a16="http://schemas.microsoft.com/office/drawing/2014/main" val="20002"/>
                    </a:ext>
                  </a:extLst>
                </a:gridCol>
                <a:gridCol w="626873">
                  <a:extLst>
                    <a:ext uri="{9D8B030D-6E8A-4147-A177-3AD203B41FA5}">
                      <a16:colId xmlns:a16="http://schemas.microsoft.com/office/drawing/2014/main" val="20004"/>
                    </a:ext>
                  </a:extLst>
                </a:gridCol>
                <a:gridCol w="3549804">
                  <a:extLst>
                    <a:ext uri="{9D8B030D-6E8A-4147-A177-3AD203B41FA5}">
                      <a16:colId xmlns:a16="http://schemas.microsoft.com/office/drawing/2014/main" val="20005"/>
                    </a:ext>
                  </a:extLst>
                </a:gridCol>
              </a:tblGrid>
              <a:tr h="401289">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BLOCKER</a:t>
                      </a:r>
                      <a:endParaRPr/>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OWNED BY</a:t>
                      </a:r>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p>
                    <a:p>
                      <a:pPr marL="0" marR="0" lvl="0" indent="0" algn="l" rtl="0">
                        <a:lnSpc>
                          <a:spcPct val="100000"/>
                        </a:lnSpc>
                        <a:spcBef>
                          <a:spcPts val="0"/>
                        </a:spcBef>
                        <a:spcAft>
                          <a:spcPts val="0"/>
                        </a:spcAft>
                        <a:buSzPts val="900"/>
                        <a:buFont typeface="Arial"/>
                        <a:buNone/>
                      </a:pPr>
                      <a:r>
                        <a:rPr lang="en-US" sz="1100" b="1" i="0" u="none" strike="noStrike" cap="none">
                          <a:solidFill>
                            <a:schemeClr val="accent1"/>
                          </a:solidFill>
                          <a:latin typeface="Source Sans Pro Semibold"/>
                          <a:ea typeface="Source Sans Pro Semibold"/>
                        </a:rPr>
                        <a:t>ENTERED</a:t>
                      </a:r>
                      <a:endParaRPr lang="en-US" sz="1100"/>
                    </a:p>
                  </a:txBody>
                  <a:tcPr marL="24375" marR="24375" marT="24375" marB="243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a:p>
                  </a:txBody>
                  <a:tcPr marL="91450"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41658">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Legal review</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Temple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600"/>
                        </a:spcAft>
                        <a:buClr>
                          <a:srgbClr val="000000"/>
                        </a:buClr>
                        <a:buSzTx/>
                        <a:buFont typeface="Wingdings" panose="020B0604020202020204" pitchFamily="34" charset="0"/>
                        <a:buChar char="§"/>
                        <a:tabLst/>
                        <a:defRPr/>
                      </a:pPr>
                      <a:r>
                        <a:rPr lang="en-US" sz="1200" u="none" strike="noStrike" cap="none">
                          <a:solidFill>
                            <a:schemeClr val="dk2"/>
                          </a:solidFill>
                          <a:latin typeface="Source Sans Pro"/>
                          <a:ea typeface="Source Sans Pro"/>
                          <a:cs typeface="Source Sans Pro"/>
                        </a:rPr>
                        <a:t>Business Owner is seeking a POC with the Office of General Counsel to understand requirements for legal review and timeline</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a:t>
                      </a:r>
                    </a:p>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lang="en-US"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591679"/>
                  </a:ext>
                </a:extLst>
              </a:tr>
              <a:tr h="1852099">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sym typeface="Source Sans Pro"/>
                        </a:rPr>
                        <a:t>Frontend</a:t>
                      </a:r>
                      <a:r>
                        <a:rPr lang="en-US" sz="120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re-design</a:t>
                      </a:r>
                      <a:r>
                        <a:rPr lang="en-US" sz="1200" b="0" u="none" strike="noStrike" cap="none">
                          <a:solidFill>
                            <a:schemeClr val="dk2"/>
                          </a:solidFill>
                          <a:latin typeface="Source Sans Pro Semibold"/>
                          <a:ea typeface="Source Sans Pro"/>
                          <a:cs typeface="Source Sans Pro"/>
                          <a:sym typeface="Source Sans Pro"/>
                        </a:rPr>
                        <a:t> by </a:t>
                      </a:r>
                      <a:r>
                        <a:rPr lang="en-US" sz="1200" b="0" u="none" strike="noStrike" cap="none">
                          <a:solidFill>
                            <a:schemeClr val="dk2"/>
                          </a:solidFill>
                          <a:latin typeface="Source Sans Pro Semibold"/>
                          <a:ea typeface="Source Sans Pro"/>
                          <a:cs typeface="Source Sans Pro"/>
                        </a:rPr>
                        <a:t>sitewide</a:t>
                      </a:r>
                      <a:r>
                        <a:rPr lang="en-US" sz="1200" b="0" u="none" strike="noStrike" cap="none">
                          <a:solidFill>
                            <a:schemeClr val="dk2"/>
                          </a:solidFill>
                          <a:latin typeface="Source Sans Pro Semibold"/>
                          <a:ea typeface="Source Sans Pro"/>
                          <a:cs typeface="Source Sans Pro"/>
                          <a:sym typeface="Source Sans Pro"/>
                        </a:rPr>
                        <a:t> content team</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Danielle Theirry, Sitewide Content Team</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Sitewide Content has redesigned our front-end designs when building it in Drupal to comply with Drupal standards</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sym typeface="Source Sans Pro"/>
                        </a:rPr>
                        <a:t>1095-B team to handoff the download button </a:t>
                      </a:r>
                      <a:r>
                        <a:rPr lang="en-US" sz="1200" u="none" strike="noStrike" cap="none">
                          <a:solidFill>
                            <a:schemeClr val="dk2"/>
                          </a:solidFill>
                          <a:latin typeface="Source Sans Pro"/>
                          <a:ea typeface="Source Sans Pro"/>
                          <a:cs typeface="Source Sans Pro"/>
                        </a:rPr>
                        <a:t>in widget to</a:t>
                      </a:r>
                      <a:r>
                        <a:rPr lang="en-US" sz="1200" u="none" strike="noStrike" cap="none">
                          <a:solidFill>
                            <a:schemeClr val="dk2"/>
                          </a:solidFill>
                          <a:latin typeface="Source Sans Pro"/>
                          <a:ea typeface="Source Sans Pro"/>
                          <a:cs typeface="Source Sans Pro"/>
                          <a:sym typeface="Source Sans Pro"/>
                        </a:rPr>
                        <a:t> Sitewide content, then Sitewide content team will </a:t>
                      </a:r>
                      <a:r>
                        <a:rPr lang="en-US" sz="1200" u="none" strike="noStrike" cap="none">
                          <a:solidFill>
                            <a:schemeClr val="dk2"/>
                          </a:solidFill>
                          <a:latin typeface="Source Sans Pro"/>
                          <a:ea typeface="Source Sans Pro"/>
                          <a:cs typeface="Source Sans Pro"/>
                        </a:rPr>
                        <a:t>pull in the widget to the front end and own the full front end</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own and manage </a:t>
                      </a:r>
                      <a:r>
                        <a:rPr lang="en-US" sz="1200" u="none" strike="noStrike" cap="none">
                          <a:solidFill>
                            <a:schemeClr val="dk2"/>
                          </a:solidFill>
                          <a:latin typeface="Source Sans Pro"/>
                          <a:ea typeface="Source Sans Pro"/>
                          <a:cs typeface="Source Sans Pro"/>
                          <a:sym typeface="Source Sans Pro"/>
                        </a:rPr>
                        <a:t>any changes on the front end as part of their timeline</a:t>
                      </a:r>
                    </a:p>
                    <a:p>
                      <a:pPr marL="171450" lvl="0" indent="-171450" algn="l">
                        <a:lnSpc>
                          <a:spcPct val="100000"/>
                        </a:lnSpc>
                        <a:spcBef>
                          <a:spcPts val="0"/>
                        </a:spcBef>
                        <a:spcAft>
                          <a:spcPts val="600"/>
                        </a:spcAft>
                        <a:buFont typeface="Wingdings" panose="020B0604020202020204" pitchFamily="34" charset="0"/>
                        <a:buChar char="§"/>
                      </a:pPr>
                      <a:r>
                        <a:rPr lang="en-US" sz="1200" u="none" strike="noStrike" cap="none">
                          <a:solidFill>
                            <a:schemeClr val="dk2"/>
                          </a:solidFill>
                          <a:latin typeface="Source Sans Pro"/>
                          <a:ea typeface="Source Sans Pro"/>
                          <a:cs typeface="Source Sans Pro"/>
                        </a:rPr>
                        <a:t>Sitewide Content to define launch date, since they own front end</a:t>
                      </a: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sym typeface="Source Sans Pro"/>
                        </a:rPr>
                        <a:t>Sprint 4 – 3/15/22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600"/>
                        </a:spcAft>
                        <a:buNone/>
                      </a:pPr>
                      <a:r>
                        <a:rPr lang="en-US" sz="1200" u="none" strike="noStrike" cap="none">
                          <a:solidFill>
                            <a:schemeClr val="dk2"/>
                          </a:solidFill>
                          <a:latin typeface="Source Sans Pro"/>
                          <a:ea typeface="Source Sans Pro"/>
                          <a:cs typeface="Source Sans Pro"/>
                          <a:sym typeface="Source Sans Pro"/>
                        </a:rPr>
                        <a:t>Team passed the following Collaboration Cycle milestones, with our version of designs:</a:t>
                      </a:r>
                      <a:r>
                        <a:rPr lang="en-US" sz="1200" u="none" strike="noStrike" cap="none">
                          <a:solidFill>
                            <a:schemeClr val="dk2"/>
                          </a:solidFill>
                          <a:latin typeface="Source Sans Pro"/>
                          <a:ea typeface="Source Sans Pro"/>
                          <a:cs typeface="Source Sans Pro"/>
                        </a:rPr>
                        <a:t>  </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sym typeface="Source Sans Pro"/>
                        </a:rPr>
                        <a:t>Midpoint Review on</a:t>
                      </a:r>
                      <a:r>
                        <a:rPr lang="en-US" sz="1200" u="none" strike="noStrike" cap="none">
                          <a:solidFill>
                            <a:schemeClr val="dk2"/>
                          </a:solidFill>
                          <a:latin typeface="Source Sans Pro"/>
                          <a:ea typeface="Source Sans Pro"/>
                          <a:cs typeface="Source Sans Pro"/>
                        </a:rPr>
                        <a:t> 3/04/22</a:t>
                      </a:r>
                    </a:p>
                    <a:p>
                      <a:pPr marL="365760" lvl="0" indent="-182880" algn="l">
                        <a:lnSpc>
                          <a:spcPct val="100000"/>
                        </a:lnSpc>
                        <a:spcBef>
                          <a:spcPts val="0"/>
                        </a:spcBef>
                        <a:spcAft>
                          <a:spcPts val="600"/>
                        </a:spcAft>
                        <a:buFont typeface="Wingdings"/>
                        <a:buChar char="§"/>
                      </a:pPr>
                      <a:r>
                        <a:rPr lang="en-US" sz="1200" u="none" strike="noStrike" cap="none">
                          <a:solidFill>
                            <a:schemeClr val="dk2"/>
                          </a:solidFill>
                          <a:latin typeface="Source Sans Pro"/>
                          <a:ea typeface="Source Sans Pro"/>
                          <a:cs typeface="Source Sans Pro"/>
                        </a:rPr>
                        <a:t>Content</a:t>
                      </a:r>
                      <a:r>
                        <a:rPr lang="en-US" sz="1200" u="none" strike="noStrike" cap="none">
                          <a:solidFill>
                            <a:schemeClr val="dk2"/>
                          </a:solidFill>
                          <a:latin typeface="Source Sans Pro"/>
                          <a:ea typeface="Source Sans Pro"/>
                          <a:cs typeface="Source Sans Pro"/>
                          <a:sym typeface="Source Sans Pro"/>
                        </a:rPr>
                        <a:t> &amp; IA Review on 3/09/22 (finalized URL)</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395114">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b="0" i="0" u="none" strike="noStrike" cap="none" noProof="0">
                          <a:solidFill>
                            <a:schemeClr val="dk2"/>
                          </a:solidFill>
                        </a:rPr>
                        <a:t>Tarsha Temple (Business Owner)</a:t>
                      </a:r>
                      <a:endParaRPr>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Arial"/>
                        <a:buChar char="•"/>
                      </a:pPr>
                      <a:r>
                        <a:rPr lang="en-US" sz="1200" b="0" i="0" u="none" strike="noStrike" cap="none" noProof="0">
                          <a:solidFill>
                            <a:schemeClr val="dk2"/>
                          </a:solidFill>
                        </a:rPr>
                        <a:t>IRS contact needed in order to access the original PDF to update settings, as original PDF created years ago do not comply with today's VA.gov accessibility standards</a:t>
                      </a:r>
                      <a:endParaRPr sz="1200" b="0" i="0" u="none" strike="noStrike" cap="none" noProof="0">
                        <a:solidFill>
                          <a:schemeClr val="dk2"/>
                        </a:solidFill>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a:lnSpc>
                          <a:spcPct val="100000"/>
                        </a:lnSpc>
                        <a:spcBef>
                          <a:spcPts val="1000"/>
                        </a:spcBef>
                        <a:spcAft>
                          <a:spcPts val="0"/>
                        </a:spcAft>
                        <a:buClr>
                          <a:srgbClr val="000000"/>
                        </a:buClr>
                        <a:buNone/>
                      </a:pPr>
                      <a:r>
                        <a:rPr lang="en-US" sz="1200" b="0" i="0" u="none" strike="noStrike" cap="none" noProof="0">
                          <a:solidFill>
                            <a:schemeClr val="dk2"/>
                          </a:solidFill>
                        </a:rPr>
                        <a:t>Team is also attempting to resolve by</a:t>
                      </a:r>
                      <a:r>
                        <a:rPr lang="en-GB" sz="1200" b="0" i="0" u="none" strike="noStrike" cap="none" noProof="0">
                          <a:latin typeface="Arial"/>
                        </a:rPr>
                        <a:t> rebuilding PDF entirely from scratch in newer version of Adobe </a:t>
                      </a:r>
                      <a:endParaRPr lang="en-US" sz="1200" b="0" i="0" u="none" strike="noStrike" cap="none" noProof="0">
                        <a:solidFill>
                          <a:schemeClr val="dk2"/>
                        </a:solidFill>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bl>
          </a:graphicData>
        </a:graphic>
      </p:graphicFrame>
      <p:sp>
        <p:nvSpPr>
          <p:cNvPr id="28" name="Oval 27">
            <a:extLst>
              <a:ext uri="{FF2B5EF4-FFF2-40B4-BE49-F238E27FC236}">
                <a16:creationId xmlns:a16="http://schemas.microsoft.com/office/drawing/2014/main" id="{6C1475B9-0D65-4E9C-A1BE-5280DA459F1D}"/>
              </a:ext>
            </a:extLst>
          </p:cNvPr>
          <p:cNvSpPr/>
          <p:nvPr/>
        </p:nvSpPr>
        <p:spPr>
          <a:xfrm>
            <a:off x="7739276" y="1627427"/>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F8C6E7-F209-41F4-BEFF-E33A2664F7DA}"/>
              </a:ext>
            </a:extLst>
          </p:cNvPr>
          <p:cNvSpPr/>
          <p:nvPr/>
        </p:nvSpPr>
        <p:spPr>
          <a:xfrm>
            <a:off x="7737751" y="2480197"/>
            <a:ext cx="176721" cy="183419"/>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93;p20">
            <a:extLst>
              <a:ext uri="{FF2B5EF4-FFF2-40B4-BE49-F238E27FC236}">
                <a16:creationId xmlns:a16="http://schemas.microsoft.com/office/drawing/2014/main" id="{F173D14F-C60A-49C7-A3F4-A50D97410ED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30</a:t>
            </a:fld>
            <a:endParaRPr>
              <a:latin typeface="Source Sans Pro"/>
              <a:ea typeface="Source Sans Pro"/>
              <a:cs typeface="Source Sans Pro"/>
              <a:sym typeface="Source Sans Pro"/>
            </a:endParaRPr>
          </a:p>
        </p:txBody>
      </p:sp>
      <p:sp>
        <p:nvSpPr>
          <p:cNvPr id="6" name="Google Shape;695;p20">
            <a:extLst>
              <a:ext uri="{FF2B5EF4-FFF2-40B4-BE49-F238E27FC236}">
                <a16:creationId xmlns:a16="http://schemas.microsoft.com/office/drawing/2014/main" id="{27A3C5F9-CE7F-4416-9B0D-9A54A7CAF05D}"/>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5</a:t>
            </a:r>
            <a:endParaRPr sz="1800">
              <a:solidFill>
                <a:schemeClr val="dk1"/>
              </a:solidFill>
              <a:latin typeface="Calibri"/>
              <a:ea typeface="Calibri"/>
              <a:cs typeface="Calibri"/>
              <a:sym typeface="Calibri"/>
            </a:endParaRPr>
          </a:p>
        </p:txBody>
      </p:sp>
      <p:sp>
        <p:nvSpPr>
          <p:cNvPr id="7" name="Google Shape;471;p9">
            <a:extLst>
              <a:ext uri="{FF2B5EF4-FFF2-40B4-BE49-F238E27FC236}">
                <a16:creationId xmlns:a16="http://schemas.microsoft.com/office/drawing/2014/main" id="{3A459B18-D705-4DD6-8A98-83D381B62CE4}"/>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10" name="Oval 9">
            <a:extLst>
              <a:ext uri="{FF2B5EF4-FFF2-40B4-BE49-F238E27FC236}">
                <a16:creationId xmlns:a16="http://schemas.microsoft.com/office/drawing/2014/main" id="{1E2A4B75-E524-EFA9-4532-F0B3FBEAAAA7}"/>
              </a:ext>
            </a:extLst>
          </p:cNvPr>
          <p:cNvSpPr/>
          <p:nvPr/>
        </p:nvSpPr>
        <p:spPr>
          <a:xfrm>
            <a:off x="7739276" y="4974440"/>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4424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1"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252781" y="372559"/>
            <a:ext cx="11889369" cy="613124"/>
          </a:xfrm>
        </p:spPr>
        <p:txBody>
          <a:bodyPr vert="horz"/>
          <a:lstStyle/>
          <a:p>
            <a:r>
              <a:rPr lang="en-GB"/>
              <a:t>1095-B Remaining actions, with external dependencies</a:t>
            </a:r>
          </a:p>
        </p:txBody>
      </p:sp>
      <p:sp>
        <p:nvSpPr>
          <p:cNvPr id="3" name="Slide Number Placeholder 2">
            <a:extLst>
              <a:ext uri="{FF2B5EF4-FFF2-40B4-BE49-F238E27FC236}">
                <a16:creationId xmlns:a16="http://schemas.microsoft.com/office/drawing/2014/main" id="{C21DDB4A-434A-49A0-BBD9-20F3079D2A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1164265989"/>
              </p:ext>
            </p:extLst>
          </p:nvPr>
        </p:nvGraphicFramePr>
        <p:xfrm>
          <a:off x="401465" y="938708"/>
          <a:ext cx="11305032" cy="5616684"/>
        </p:xfrm>
        <a:graphic>
          <a:graphicData uri="http://schemas.openxmlformats.org/drawingml/2006/table">
            <a:tbl>
              <a:tblPr>
                <a:noFill/>
                <a:tableStyleId>{1F4BC13E-62C9-4DB2-9D77-78E559E1D0AC}</a:tableStyleId>
              </a:tblPr>
              <a:tblGrid>
                <a:gridCol w="1446841">
                  <a:extLst>
                    <a:ext uri="{9D8B030D-6E8A-4147-A177-3AD203B41FA5}">
                      <a16:colId xmlns:a16="http://schemas.microsoft.com/office/drawing/2014/main" val="20000"/>
                    </a:ext>
                  </a:extLst>
                </a:gridCol>
                <a:gridCol w="726392">
                  <a:extLst>
                    <a:ext uri="{9D8B030D-6E8A-4147-A177-3AD203B41FA5}">
                      <a16:colId xmlns:a16="http://schemas.microsoft.com/office/drawing/2014/main" val="20001"/>
                    </a:ext>
                  </a:extLst>
                </a:gridCol>
                <a:gridCol w="5242063">
                  <a:extLst>
                    <a:ext uri="{9D8B030D-6E8A-4147-A177-3AD203B41FA5}">
                      <a16:colId xmlns:a16="http://schemas.microsoft.com/office/drawing/2014/main" val="1745807836"/>
                    </a:ext>
                  </a:extLst>
                </a:gridCol>
                <a:gridCol w="1395811">
                  <a:extLst>
                    <a:ext uri="{9D8B030D-6E8A-4147-A177-3AD203B41FA5}">
                      <a16:colId xmlns:a16="http://schemas.microsoft.com/office/drawing/2014/main" val="2769067313"/>
                    </a:ext>
                  </a:extLst>
                </a:gridCol>
                <a:gridCol w="2493925">
                  <a:extLst>
                    <a:ext uri="{9D8B030D-6E8A-4147-A177-3AD203B41FA5}">
                      <a16:colId xmlns:a16="http://schemas.microsoft.com/office/drawing/2014/main" val="2844485727"/>
                    </a:ext>
                  </a:extLst>
                </a:gridCol>
              </a:tblGrid>
              <a:tr h="346926">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ITEM</a:t>
                      </a:r>
                      <a:endParaRPr sz="1100"/>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rPr>
                        <a:t>WORK STREAM</a:t>
                      </a:r>
                      <a:endParaRPr sz="1100" b="1" i="0" u="none" strike="noStrike" cap="none">
                        <a:solidFill>
                          <a:schemeClr val="accent1"/>
                        </a:solidFill>
                        <a:latin typeface="Source Sans Pro Semibold"/>
                        <a:ea typeface="Source Sans Pro Semibold"/>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TARGET </a:t>
                      </a:r>
                    </a:p>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COMPLETE DATE</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PREREQUISITE</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81463">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Tech refinements</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&amp; testing</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Tech</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Update backend and react widget as needed based on staging review and UAT feedback</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Build out and conduct testing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end of </a:t>
                      </a:r>
                      <a:endParaRPr lang="en-US" sz="1050" u="none" strike="noStrike" cap="none">
                        <a:solidFill>
                          <a:schemeClr val="dk2"/>
                        </a:solidFill>
                        <a:latin typeface="Source Sans Pro"/>
                        <a:ea typeface="Source Sans Pro"/>
                        <a:cs typeface="Source Sans Pro"/>
                      </a:endParaRPr>
                    </a:p>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Sprint 5</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complete in staging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01705"/>
                  </a:ext>
                </a:extLst>
              </a:tr>
              <a:tr h="854926">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UAT</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Send environment access to HEC UAT team; follow up with UAT team to ensure testing complete</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March – </a:t>
                      </a:r>
                      <a:r>
                        <a:rPr lang="en-US" sz="1050" u="none" strike="noStrike" cap="none">
                          <a:solidFill>
                            <a:schemeClr val="dk2"/>
                          </a:solidFill>
                          <a:latin typeface="Source Sans Pro"/>
                          <a:ea typeface="Source Sans Pro"/>
                          <a:cs typeface="Source Sans Pro"/>
                        </a:rPr>
                        <a:t>April</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must be complete in staging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0">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1095-B Opt-in</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lang="en-US" sz="1050" u="none" strike="noStrike" cap="none">
                        <a:solidFill>
                          <a:srgbClr val="303A46"/>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 May</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724009"/>
                  </a:ext>
                </a:extLst>
              </a:tr>
              <a:tr h="0">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Legal Review</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rPr>
                        <a:t>Work with Tarsha to complete legal review</a:t>
                      </a:r>
                      <a:endParaRPr lang="en-US"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March – April</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028142"/>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Post Launch</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Check- In</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r h="51419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Links from VA.gov pages to 1095-B</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Work with IA team to have 1095-B page added to navigation and be found in VA.gov search</a:t>
                      </a: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or later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a:t>
                      </a:r>
                      <a:r>
                        <a:rPr lang="en-US" sz="1050" u="none" strike="noStrike" cap="none">
                          <a:solidFill>
                            <a:schemeClr val="dk2"/>
                          </a:solidFill>
                          <a:latin typeface="Source Sans Pro"/>
                          <a:ea typeface="Source Sans Pro"/>
                          <a:cs typeface="Source Sans Pro"/>
                        </a:rPr>
                        <a:t> </a:t>
                      </a:r>
                      <a:r>
                        <a:rPr lang="en-US" sz="1050" u="none" strike="noStrike" cap="none">
                          <a:solidFill>
                            <a:schemeClr val="dk2"/>
                          </a:solidFill>
                          <a:latin typeface="Source Sans Pro"/>
                          <a:ea typeface="Source Sans Pro"/>
                          <a:cs typeface="Source Sans Pro"/>
                          <a:sym typeface="Source Sans Pro"/>
                        </a:rPr>
                        <a:t> Tracey</a:t>
                      </a:r>
                      <a:endParaRPr lang="en-US" sz="1050">
                        <a:sym typeface="Source Sans Pro"/>
                      </a:endParaRP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9191189"/>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1095-B update strategy</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a:buChar char="§"/>
                      </a:pPr>
                      <a:r>
                        <a:rPr lang="en-US" sz="1050" u="none" strike="noStrike" cap="none">
                          <a:solidFill>
                            <a:schemeClr val="dk2"/>
                          </a:solidFill>
                          <a:latin typeface="Source Sans Pro"/>
                          <a:ea typeface="Source Sans Pro"/>
                          <a:cs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050" b="0" i="0" u="none" strike="noStrike" cap="none" noProof="0">
                          <a:solidFill>
                            <a:schemeClr val="dk2"/>
                          </a:solidFill>
                          <a:latin typeface="Source Sans Pro"/>
                        </a:rPr>
                        <a:t>April or later</a:t>
                      </a:r>
                      <a:endParaRPr lang="en-US" sz="1050" b="0" i="0" u="none" strike="noStrike" cap="none" noProof="0">
                        <a:latin typeface="Source Sans Pro"/>
                      </a:endParaRPr>
                    </a:p>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 complete and launched in production</a:t>
                      </a:r>
                      <a:endParaRPr lang="en-US" sz="1050" u="none" strike="noStrike" cap="none">
                        <a:solidFill>
                          <a:schemeClr val="dk2"/>
                        </a:solidFill>
                        <a:latin typeface="Source Sans Pro"/>
                        <a:ea typeface="Source Sans Pro"/>
                        <a:cs typeface="Source Sans Pro"/>
                        <a:sym typeface="Source Sans Pro"/>
                      </a:endParaRPr>
                    </a:p>
                  </a:txBody>
                  <a:tcPr marL="24375" marR="182875" marT="91450" marB="9145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extLst>
                  <a:ext uri="{0D108BD9-81ED-4DB2-BD59-A6C34878D82A}">
                    <a16:rowId xmlns:a16="http://schemas.microsoft.com/office/drawing/2014/main" val="2445647212"/>
                  </a:ext>
                </a:extLst>
              </a:tr>
              <a:tr h="39597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Communications to announce launch</a:t>
                      </a:r>
                      <a:endParaRPr sz="105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October - December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p>
                  </a:txBody>
                  <a:tcPr marL="24375"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694833"/>
                  </a:ext>
                </a:extLst>
              </a:tr>
            </a:tbl>
          </a:graphicData>
        </a:graphic>
      </p:graphicFrame>
      <p:sp>
        <p:nvSpPr>
          <p:cNvPr id="6" name="Google Shape;695;p20">
            <a:extLst>
              <a:ext uri="{FF2B5EF4-FFF2-40B4-BE49-F238E27FC236}">
                <a16:creationId xmlns:a16="http://schemas.microsoft.com/office/drawing/2014/main" id="{7A9BD76F-FB1E-49C3-878D-3DEF96872E9C}"/>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5</a:t>
            </a:r>
            <a:endParaRPr sz="1800">
              <a:solidFill>
                <a:schemeClr val="dk1"/>
              </a:solidFill>
              <a:latin typeface="Calibri"/>
              <a:ea typeface="Calibri"/>
              <a:cs typeface="Calibri"/>
              <a:sym typeface="Calibri"/>
            </a:endParaRPr>
          </a:p>
        </p:txBody>
      </p:sp>
      <p:sp>
        <p:nvSpPr>
          <p:cNvPr id="7" name="Google Shape;471;p9">
            <a:extLst>
              <a:ext uri="{FF2B5EF4-FFF2-40B4-BE49-F238E27FC236}">
                <a16:creationId xmlns:a16="http://schemas.microsoft.com/office/drawing/2014/main" id="{EA31C852-83D3-4FF2-B517-4CB67739490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754587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41868" y="3054671"/>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52" name="Google Shape;852;p24"/>
          <p:cNvSpPr txBox="1">
            <a:spLocks noGrp="1"/>
          </p:cNvSpPr>
          <p:nvPr>
            <p:ph type="body" idx="1"/>
          </p:nvPr>
        </p:nvSpPr>
        <p:spPr>
          <a:xfrm>
            <a:off x="341868" y="2640272"/>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4 DEMO</a:t>
            </a:r>
            <a:endParaRPr/>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graphicFrame>
        <p:nvGraphicFramePr>
          <p:cNvPr id="858" name="Google Shape;858;p25"/>
          <p:cNvGraphicFramePr/>
          <p:nvPr>
            <p:extLst>
              <p:ext uri="{D42A27DB-BD31-4B8C-83A1-F6EECF244321}">
                <p14:modId xmlns:p14="http://schemas.microsoft.com/office/powerpoint/2010/main" val="4027167177"/>
              </p:ext>
            </p:extLst>
          </p:nvPr>
        </p:nvGraphicFramePr>
        <p:xfrm>
          <a:off x="7000548" y="1617403"/>
          <a:ext cx="4742782" cy="3850630"/>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3592879">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a:solidFill>
                            <a:schemeClr val="dk1"/>
                          </a:solidFill>
                          <a:latin typeface="PT Serif"/>
                          <a:ea typeface="PT Serif"/>
                          <a:cs typeface="PT Serif"/>
                          <a:sym typeface="PT Serif"/>
                        </a:rPr>
                        <a:t>Velocity details</a:t>
                      </a:r>
                      <a:endParaRPr/>
                    </a:p>
                    <a:p>
                      <a:pPr marL="171450" marR="0" lvl="0" indent="-171450" algn="l" rtl="0">
                        <a:spcBef>
                          <a:spcPts val="10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Velocity estimated in story points, using Fibonacci</a:t>
                      </a:r>
                      <a:endParaRPr/>
                    </a:p>
                    <a:p>
                      <a:pPr marL="171450" marR="0" lvl="0" indent="-171450" algn="l">
                        <a:spcBef>
                          <a:spcPts val="1000"/>
                        </a:spcBef>
                        <a:spcAft>
                          <a:spcPts val="0"/>
                        </a:spcAft>
                        <a:buClr>
                          <a:srgbClr val="0071BF"/>
                        </a:buClr>
                        <a:buSzPts val="960"/>
                        <a:buFont typeface="Noto Sans Symbols"/>
                        <a:buChar char="▪"/>
                      </a:pPr>
                      <a:r>
                        <a:rPr lang="en-US" sz="1200" b="0">
                          <a:solidFill>
                            <a:schemeClr val="dk2"/>
                          </a:solidFill>
                          <a:latin typeface="Source Sans Pro"/>
                          <a:ea typeface="Source Sans Pro"/>
                        </a:rPr>
                        <a:t>Velocity in Sprint 4 accounted for 10 team members</a:t>
                      </a:r>
                      <a:endParaRPr lang="en-US" sz="1200" b="0">
                        <a:solidFill>
                          <a:schemeClr val="dk2"/>
                        </a:solidFill>
                        <a:latin typeface="Source Sans Pro"/>
                        <a:ea typeface="Source Sans Pro"/>
                        <a:cs typeface="Source Sans Pro"/>
                      </a:endParaRPr>
                    </a:p>
                    <a:p>
                      <a:pPr marL="171450" marR="0" lvl="3" indent="-171450" algn="l">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cs typeface="Source Sans Pro"/>
                        </a:rPr>
                        <a:t>85 total story points were completed;  Team committed to 92 </a:t>
                      </a:r>
                      <a:r>
                        <a:rPr lang="en-US" sz="1200" b="0">
                          <a:solidFill>
                            <a:schemeClr val="dk2"/>
                          </a:solidFill>
                          <a:latin typeface="Source Sans Pro"/>
                          <a:ea typeface="Source Sans Pro"/>
                          <a:cs typeface="Source Sans Pro"/>
                          <a:sym typeface="Source Sans Pro"/>
                        </a:rPr>
                        <a:t>story points</a:t>
                      </a:r>
                      <a:r>
                        <a:rPr lang="en-US" sz="1200" b="0">
                          <a:solidFill>
                            <a:schemeClr val="dk2"/>
                          </a:solidFill>
                          <a:latin typeface="Source Sans Pro"/>
                          <a:ea typeface="Source Sans Pro"/>
                          <a:cs typeface="Source Sans Pro"/>
                        </a:rPr>
                        <a:t> </a:t>
                      </a:r>
                      <a:r>
                        <a:rPr lang="en-US" sz="1200" b="0">
                          <a:solidFill>
                            <a:schemeClr val="dk2"/>
                          </a:solidFill>
                          <a:latin typeface="Source Sans Pro"/>
                          <a:ea typeface="Source Sans Pro"/>
                          <a:cs typeface="Source Sans Pro"/>
                          <a:sym typeface="Source Sans Pro"/>
                        </a:rPr>
                        <a:t> at beginning of the sprint, 25 were blocked, and 18 additional story points added</a:t>
                      </a:r>
                      <a:r>
                        <a:rPr lang="en-US" sz="1200" b="0">
                          <a:solidFill>
                            <a:schemeClr val="dk2"/>
                          </a:solidFill>
                          <a:latin typeface="Source Sans Pro"/>
                          <a:ea typeface="Source Sans Pro"/>
                          <a:cs typeface="Source Sans Pro"/>
                        </a:rPr>
                        <a:t>. </a:t>
                      </a:r>
                      <a:endParaRPr lang="en-US" sz="1200" b="0" i="0" u="none" strike="noStrike" cap="none">
                        <a:solidFill>
                          <a:schemeClr val="dk2"/>
                        </a:solidFill>
                        <a:latin typeface="Source Sans Pro"/>
                        <a:ea typeface="Source Sans Pro"/>
                        <a:cs typeface="Calibri"/>
                        <a:sym typeface="Arial"/>
                      </a:endParaRP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25 story point blocked due to Sitewide design changes (13), IRS form inaccessibility (4), legal (1), and no longer own (7)</a:t>
                      </a:r>
                      <a:r>
                        <a:rPr lang="en-US" sz="1200" b="0" i="0" u="none" strike="noStrike" cap="none">
                          <a:solidFill>
                            <a:schemeClr val="dk2"/>
                          </a:solidFill>
                          <a:latin typeface="Source Sans Pro"/>
                          <a:ea typeface="Source Sans Pro"/>
                          <a:cs typeface="Calibri"/>
                        </a:rPr>
                        <a:t>;</a:t>
                      </a:r>
                      <a:r>
                        <a:rPr lang="en-US" sz="1200" b="0" i="0" u="none" strike="noStrike" cap="none">
                          <a:solidFill>
                            <a:schemeClr val="dk2"/>
                          </a:solidFill>
                          <a:latin typeface="Source Sans Pro"/>
                          <a:ea typeface="Source Sans Pro"/>
                          <a:cs typeface="Calibri"/>
                          <a:sym typeface="Arial"/>
                        </a:rPr>
                        <a:t> </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18 story points were added with four stories brought forward due to new design capacity (15) and lift of 2 stories were higher than original estimate (3)</a:t>
                      </a:r>
                    </a:p>
                    <a:p>
                      <a:pPr marL="344170" marR="0" lvl="0" indent="-166370" algn="l" rtl="0">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rPr>
                        <a:t>All collaboration cycle events were not assigned story points</a:t>
                      </a:r>
                    </a:p>
                    <a:p>
                      <a:pPr marL="177800" marR="0" lvl="0" indent="0" algn="l" rtl="0">
                        <a:spcBef>
                          <a:spcPts val="600"/>
                        </a:spcBef>
                        <a:spcAft>
                          <a:spcPts val="0"/>
                        </a:spcAft>
                        <a:buClr>
                          <a:srgbClr val="0071BF"/>
                        </a:buClr>
                        <a:buSzPts val="960"/>
                        <a:buFont typeface="Noto Sans Symbols"/>
                        <a:buNone/>
                      </a:pPr>
                      <a:endParaRPr lang="en-US" sz="1200" b="0">
                        <a:solidFill>
                          <a:schemeClr val="dk2"/>
                        </a:solidFill>
                        <a:latin typeface="Source Sans Pro"/>
                        <a:ea typeface="Source Sans Pro"/>
                      </a:endParaRPr>
                    </a:p>
                    <a:p>
                      <a:pPr marL="177800" marR="0" lvl="0" indent="0" algn="l" rtl="0">
                        <a:spcBef>
                          <a:spcPts val="600"/>
                        </a:spcBef>
                        <a:spcAft>
                          <a:spcPts val="0"/>
                        </a:spcAft>
                        <a:buClr>
                          <a:srgbClr val="0071BF"/>
                        </a:buClr>
                        <a:buSzPts val="960"/>
                        <a:buFont typeface="Noto Sans Symbols"/>
                        <a:buNone/>
                      </a:pPr>
                      <a:r>
                        <a:rPr lang="en-US" sz="1100" b="0" i="1">
                          <a:solidFill>
                            <a:schemeClr val="dk2"/>
                          </a:solidFill>
                          <a:latin typeface="Source Sans Pro"/>
                          <a:ea typeface="Source Sans Pro"/>
                        </a:rPr>
                        <a:t>* 8 story points are not accounted for in deliverables slides (24-26); VA platform onboarding (5), design tips / tricks (3)</a:t>
                      </a: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33</a:t>
            </a:fld>
            <a:endParaRPr sz="120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Appendix</a:t>
            </a:r>
            <a:endParaRPr sz="1800">
              <a:solidFill>
                <a:schemeClr val="dk1"/>
              </a:solidFill>
              <a:latin typeface="Calibri"/>
              <a:ea typeface="Calibri"/>
              <a:cs typeface="Calibri"/>
              <a:sym typeface="Calibri"/>
            </a:endParaRPr>
          </a:p>
        </p:txBody>
      </p:sp>
      <p:sp>
        <p:nvSpPr>
          <p:cNvPr id="861" name="Google Shape;861;p2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 Sprint 4 Demo</a:t>
            </a:r>
            <a:endParaRPr sz="1200">
              <a:solidFill>
                <a:srgbClr val="747C74"/>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1095-B Sprint team velocity</a:t>
            </a:r>
            <a:endParaRPr/>
          </a:p>
        </p:txBody>
      </p:sp>
      <p:pic>
        <p:nvPicPr>
          <p:cNvPr id="4" name="Picture 3">
            <a:extLst>
              <a:ext uri="{FF2B5EF4-FFF2-40B4-BE49-F238E27FC236}">
                <a16:creationId xmlns:a16="http://schemas.microsoft.com/office/drawing/2014/main" id="{CD1668F7-949E-4C30-A027-3AAFA2D68AA5}"/>
              </a:ext>
            </a:extLst>
          </p:cNvPr>
          <p:cNvPicPr>
            <a:picLocks noChangeAspect="1"/>
          </p:cNvPicPr>
          <p:nvPr/>
        </p:nvPicPr>
        <p:blipFill>
          <a:blip r:embed="rId3"/>
          <a:stretch>
            <a:fillRect/>
          </a:stretch>
        </p:blipFill>
        <p:spPr>
          <a:xfrm>
            <a:off x="215979" y="3353667"/>
            <a:ext cx="5880021" cy="3054983"/>
          </a:xfrm>
          <a:prstGeom prst="rect">
            <a:avLst/>
          </a:prstGeom>
        </p:spPr>
      </p:pic>
      <p:sp>
        <p:nvSpPr>
          <p:cNvPr id="863" name="Google Shape;863;p25"/>
          <p:cNvSpPr/>
          <p:nvPr/>
        </p:nvSpPr>
        <p:spPr>
          <a:xfrm>
            <a:off x="4575480" y="3558065"/>
            <a:ext cx="1140007" cy="2660427"/>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64" name="Google Shape;864;p25"/>
          <p:cNvCxnSpPr>
            <a:cxnSpLocks/>
          </p:cNvCxnSpPr>
          <p:nvPr/>
        </p:nvCxnSpPr>
        <p:spPr>
          <a:xfrm flipV="1">
            <a:off x="5715487" y="1614312"/>
            <a:ext cx="1277940" cy="1928406"/>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a:t>
            </a:r>
            <a:endParaRPr/>
          </a:p>
        </p:txBody>
      </p:sp>
      <p:sp>
        <p:nvSpPr>
          <p:cNvPr id="927" name="Google Shape;927;p28"/>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dirty="0">
                <a:solidFill>
                  <a:srgbClr val="8F8F8F"/>
                </a:solidFill>
                <a:latin typeface="Source Sans Pro"/>
                <a:ea typeface="Source Sans Pro"/>
                <a:cs typeface="Source Sans Pro"/>
                <a:sym typeface="Source Sans Pro"/>
              </a:rPr>
              <a:t>34</a:t>
            </a:fld>
            <a:endParaRPr sz="1200">
              <a:solidFill>
                <a:srgbClr val="8F8F8F"/>
              </a:solidFill>
              <a:latin typeface="Source Sans Pro"/>
              <a:ea typeface="Source Sans Pro"/>
              <a:cs typeface="Source Sans Pro"/>
              <a:sym typeface="Source Sans Pro"/>
            </a:endParaRPr>
          </a:p>
        </p:txBody>
      </p:sp>
      <p:sp>
        <p:nvSpPr>
          <p:cNvPr id="928" name="Google Shape;928;p2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rgbClr val="747C74"/>
                </a:solidFill>
                <a:latin typeface="Source Sans Pro"/>
                <a:ea typeface="Source Sans Pro"/>
                <a:cs typeface="Source Sans Pro"/>
                <a:sym typeface="Source Sans Pro"/>
              </a:rPr>
              <a:t>Appendix</a:t>
            </a:r>
            <a:endParaRPr sz="1200">
              <a:solidFill>
                <a:schemeClr val="dk1"/>
              </a:solidFill>
              <a:latin typeface="Calibri"/>
              <a:ea typeface="Calibri"/>
              <a:cs typeface="Calibri"/>
              <a:sym typeface="Calibri"/>
            </a:endParaRPr>
          </a:p>
        </p:txBody>
      </p:sp>
      <p:sp>
        <p:nvSpPr>
          <p:cNvPr id="929" name="Google Shape;929;p28"/>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03-22 Sprint 4 Demo</a:t>
            </a:r>
            <a:endParaRPr sz="1200">
              <a:solidFill>
                <a:srgbClr val="747C74"/>
              </a:solidFill>
              <a:latin typeface="Calibri"/>
              <a:ea typeface="Calibri"/>
              <a:cs typeface="Calibri"/>
              <a:sym typeface="Calibri"/>
            </a:endParaRPr>
          </a:p>
        </p:txBody>
      </p:sp>
      <p:graphicFrame>
        <p:nvGraphicFramePr>
          <p:cNvPr id="930" name="Google Shape;930;p28"/>
          <p:cNvGraphicFramePr/>
          <p:nvPr>
            <p:extLst>
              <p:ext uri="{D42A27DB-BD31-4B8C-83A1-F6EECF244321}">
                <p14:modId xmlns:p14="http://schemas.microsoft.com/office/powerpoint/2010/main" val="2458615652"/>
              </p:ext>
            </p:extLst>
          </p:nvPr>
        </p:nvGraphicFramePr>
        <p:xfrm>
          <a:off x="419100" y="1266309"/>
          <a:ext cx="11353773" cy="5760640"/>
        </p:xfrm>
        <a:graphic>
          <a:graphicData uri="http://schemas.openxmlformats.org/drawingml/2006/table">
            <a:tbl>
              <a:tblPr>
                <a:noFill/>
                <a:tableStyleId>{1F4BC13E-62C9-4DB2-9D77-78E559E1D0AC}</a:tableStyleId>
              </a:tblPr>
              <a:tblGrid>
                <a:gridCol w="3425504">
                  <a:extLst>
                    <a:ext uri="{9D8B030D-6E8A-4147-A177-3AD203B41FA5}">
                      <a16:colId xmlns:a16="http://schemas.microsoft.com/office/drawing/2014/main" val="20000"/>
                    </a:ext>
                  </a:extLst>
                </a:gridCol>
                <a:gridCol w="3805870">
                  <a:extLst>
                    <a:ext uri="{9D8B030D-6E8A-4147-A177-3AD203B41FA5}">
                      <a16:colId xmlns:a16="http://schemas.microsoft.com/office/drawing/2014/main" val="20001"/>
                    </a:ext>
                  </a:extLst>
                </a:gridCol>
                <a:gridCol w="629924">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extLst>
                  <a:ext uri="{0D108BD9-81ED-4DB2-BD59-A6C34878D82A}">
                    <a16:rowId xmlns:a16="http://schemas.microsoft.com/office/drawing/2014/main" val="2653591679"/>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70770848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Aligned on UAT process; UAT on hold until build in staging approved by Collaboration Cycle</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674001478"/>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15879852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extLst>
                  <a:ext uri="{0D108BD9-81ED-4DB2-BD59-A6C34878D82A}">
                    <a16:rowId xmlns:a16="http://schemas.microsoft.com/office/drawing/2014/main" val="152309680"/>
                  </a:ext>
                </a:extLst>
              </a:tr>
              <a:tr h="395975">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4">
                      <a:solidFill>
                        <a:schemeClr val="tx1"/>
                      </a:solidFill>
                    </a:lnT>
                    <a:lnB w="12700">
                      <a:solidFill>
                        <a:schemeClr val="tx1"/>
                      </a:solidFill>
                    </a:lnB>
                  </a:tcPr>
                </a:tc>
                <a:extLst>
                  <a:ext uri="{0D108BD9-81ED-4DB2-BD59-A6C34878D82A}">
                    <a16:rowId xmlns:a16="http://schemas.microsoft.com/office/drawing/2014/main" val="912855546"/>
                  </a:ext>
                </a:extLst>
              </a:tr>
            </a:tbl>
          </a:graphicData>
        </a:graphic>
      </p:graphicFrame>
      <p:sp>
        <p:nvSpPr>
          <p:cNvPr id="931" name="Google Shape;931;p28"/>
          <p:cNvSpPr txBox="1"/>
          <p:nvPr/>
        </p:nvSpPr>
        <p:spPr>
          <a:xfrm>
            <a:off x="341923" y="1021795"/>
            <a:ext cx="6233031" cy="307777"/>
          </a:xfrm>
          <a:prstGeom prst="rect">
            <a:avLst/>
          </a:prstGeom>
          <a:noFill/>
          <a:ln>
            <a:noFill/>
          </a:ln>
        </p:spPr>
        <p:txBody>
          <a:bodyPr spcFirstLastPara="1" wrap="square" lIns="91425" tIns="45700" rIns="91425" bIns="45700" anchor="t" anchorCtr="0">
            <a:spAutoFit/>
          </a:bodyPr>
          <a:lstStyle/>
          <a:p>
            <a:pPr>
              <a:buClr>
                <a:srgbClr val="575757"/>
              </a:buClr>
              <a:buSzPts val="1400"/>
            </a:pPr>
            <a:r>
              <a:rPr lang="en-US" sz="1400" u="none" strike="noStrike" cap="none">
                <a:solidFill>
                  <a:srgbClr val="575757"/>
                </a:solidFill>
                <a:latin typeface="PT Serif"/>
                <a:ea typeface="PT Serif"/>
                <a:cs typeface="PT Serif"/>
                <a:sym typeface="PT Serif"/>
              </a:rPr>
              <a:t>Submitted as part of the Monthly Report </a:t>
            </a:r>
            <a:r>
              <a:rPr lang="en-US">
                <a:solidFill>
                  <a:srgbClr val="575757"/>
                </a:solidFill>
                <a:latin typeface="PT Serif"/>
                <a:ea typeface="PT Serif"/>
                <a:cs typeface="PT Serif"/>
                <a:sym typeface="PT Serif"/>
              </a:rPr>
              <a:t>for March</a:t>
            </a:r>
            <a:endParaRPr lang="en-US" sz="1800">
              <a:solidFill>
                <a:srgbClr val="575757"/>
              </a:solidFill>
              <a:latin typeface="PT Serif"/>
              <a:ea typeface="PT Serif"/>
              <a:cs typeface="PT Serif"/>
              <a:sym typeface="PT Serif"/>
            </a:endParaRPr>
          </a:p>
        </p:txBody>
      </p:sp>
      <p:grpSp>
        <p:nvGrpSpPr>
          <p:cNvPr id="932" name="Google Shape;932;p28"/>
          <p:cNvGrpSpPr/>
          <p:nvPr/>
        </p:nvGrpSpPr>
        <p:grpSpPr>
          <a:xfrm>
            <a:off x="419100" y="1427054"/>
            <a:ext cx="11353099" cy="230697"/>
            <a:chOff x="419100" y="1737020"/>
            <a:chExt cx="11353099" cy="230697"/>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37020"/>
              <a:ext cx="1147219" cy="0"/>
            </a:xfrm>
            <a:prstGeom prst="straightConnector1">
              <a:avLst/>
            </a:prstGeom>
            <a:noFill/>
            <a:ln w="12700" cap="flat" cmpd="sng">
              <a:solidFill>
                <a:schemeClr val="tx1"/>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13" name="Oval 12">
            <a:extLst>
              <a:ext uri="{FF2B5EF4-FFF2-40B4-BE49-F238E27FC236}">
                <a16:creationId xmlns:a16="http://schemas.microsoft.com/office/drawing/2014/main" id="{CBBF7C82-D0BF-483D-8655-9680C99D1D18}"/>
              </a:ext>
            </a:extLst>
          </p:cNvPr>
          <p:cNvSpPr/>
          <p:nvPr/>
        </p:nvSpPr>
        <p:spPr>
          <a:xfrm>
            <a:off x="9081577" y="2536071"/>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E03B81E-06BB-45C9-A04F-3F71A33A4116}"/>
              </a:ext>
            </a:extLst>
          </p:cNvPr>
          <p:cNvSpPr/>
          <p:nvPr/>
        </p:nvSpPr>
        <p:spPr>
          <a:xfrm>
            <a:off x="9081575" y="4369181"/>
            <a:ext cx="176721" cy="1834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86888D-8676-4954-B3CA-7563A7A86788}"/>
              </a:ext>
            </a:extLst>
          </p:cNvPr>
          <p:cNvSpPr/>
          <p:nvPr/>
        </p:nvSpPr>
        <p:spPr>
          <a:xfrm>
            <a:off x="9081575" y="510844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6373D0D-F98D-4606-BC07-084849BDE347}"/>
              </a:ext>
            </a:extLst>
          </p:cNvPr>
          <p:cNvSpPr/>
          <p:nvPr/>
        </p:nvSpPr>
        <p:spPr>
          <a:xfrm>
            <a:off x="9081574" y="186671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D271066-DA07-4647-B209-7C3919DF3ECC}"/>
              </a:ext>
            </a:extLst>
          </p:cNvPr>
          <p:cNvSpPr/>
          <p:nvPr/>
        </p:nvSpPr>
        <p:spPr>
          <a:xfrm>
            <a:off x="9081573" y="3429462"/>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C092FA4-92F1-452C-973C-C91F4DCFAD78}"/>
              </a:ext>
            </a:extLst>
          </p:cNvPr>
          <p:cNvSpPr/>
          <p:nvPr/>
        </p:nvSpPr>
        <p:spPr>
          <a:xfrm>
            <a:off x="9081576" y="5932782"/>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Roadmap overview</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800" b="0" i="0" u="none" strike="noStrike" cap="none">
              <a:solidFill>
                <a:srgbClr val="747C74"/>
              </a:solidFill>
              <a:latin typeface="Calibri"/>
              <a:ea typeface="Calibri"/>
              <a:cs typeface="Calibri"/>
              <a:sym typeface="Calibri"/>
            </a:endParaRPr>
          </a:p>
        </p:txBody>
      </p:sp>
      <p:cxnSp>
        <p:nvCxnSpPr>
          <p:cNvPr id="266" name="Google Shape;266;p4"/>
          <p:cNvCxnSpPr/>
          <p:nvPr/>
        </p:nvCxnSpPr>
        <p:spPr>
          <a:xfrm>
            <a:off x="1360982" y="2495550"/>
            <a:ext cx="3581400" cy="7257"/>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p:nvPr/>
        </p:nvCxnSpPr>
        <p:spPr>
          <a:xfrm>
            <a:off x="4991368"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136490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76732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16973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57215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97457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337698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77940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18182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1362550"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2099771"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3077871"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779640"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58423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98665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538907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79149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679648"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727836" y="3311798"/>
            <a:ext cx="689588" cy="24019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1364903"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429120"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429120"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429120"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429120"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619390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59632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99874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740115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6458879" y="3318148"/>
            <a:ext cx="709687"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Mar</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7215219" y="3324497"/>
            <a:ext cx="823894" cy="233843"/>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Apr</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80357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20599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60840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01082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41324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81566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21807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62049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102291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142532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8080568" y="3318148"/>
            <a:ext cx="803143"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8930364" y="3318148"/>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9746808"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647770"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1" name="Google Shape;311;p4"/>
          <p:cNvSpPr txBox="1"/>
          <p:nvPr/>
        </p:nvSpPr>
        <p:spPr>
          <a:xfrm>
            <a:off x="5185647" y="4475667"/>
            <a:ext cx="2069773"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lt1"/>
                </a:solidFill>
                <a:latin typeface="Source Sans Pro"/>
                <a:ea typeface="Source Sans Pro"/>
                <a:cs typeface="Source Sans Pro"/>
                <a:sym typeface="Source Sans Pro"/>
              </a:rPr>
              <a:t>1095-B Form</a:t>
            </a:r>
            <a:endParaRPr sz="1200" b="1" i="0" u="none" strike="noStrike" cap="none">
              <a:solidFill>
                <a:schemeClr val="lt1"/>
              </a:solidFill>
              <a:latin typeface="Source Sans Pro"/>
              <a:ea typeface="Source Sans Pro"/>
              <a:cs typeface="Source Sans Pro"/>
              <a:sym typeface="Source Sans Pro"/>
            </a:endParaRPr>
          </a:p>
        </p:txBody>
      </p:sp>
      <p:sp>
        <p:nvSpPr>
          <p:cNvPr id="312" name="Google Shape;312;p4"/>
          <p:cNvSpPr txBox="1"/>
          <p:nvPr/>
        </p:nvSpPr>
        <p:spPr>
          <a:xfrm>
            <a:off x="7266474" y="5108089"/>
            <a:ext cx="4516136" cy="430847"/>
          </a:xfrm>
          <a:prstGeom prst="rect">
            <a:avLst/>
          </a:prstGeom>
          <a:solidFill>
            <a:schemeClr val="accent6"/>
          </a:solidFill>
          <a:ln>
            <a:noFill/>
          </a:ln>
        </p:spPr>
        <p:txBody>
          <a:bodyPr spcFirstLastPara="1" wrap="square" lIns="121900" tIns="121900" rIns="121900" bIns="121900" anchor="t" anchorCtr="0">
            <a:spAutoFit/>
          </a:bodyPr>
          <a:lstStyle/>
          <a:p>
            <a:pPr>
              <a:buSzPts val="900"/>
            </a:pPr>
            <a:r>
              <a:rPr lang="en-US" sz="1200" b="1">
                <a:solidFill>
                  <a:schemeClr val="dk2"/>
                </a:solidFill>
                <a:latin typeface="Source Sans Pro"/>
                <a:ea typeface="Source Sans Pro"/>
                <a:cs typeface="Source Sans Pro"/>
                <a:sym typeface="Source Sans Pro"/>
              </a:rPr>
              <a:t>Community Care, After Visit Summary</a:t>
            </a:r>
            <a:endParaRPr lang="en-US" sz="1200" b="1" i="0" u="none" strike="noStrike" cap="none">
              <a:solidFill>
                <a:schemeClr val="dk2"/>
              </a:solidFill>
              <a:latin typeface="Source Sans Pro"/>
              <a:ea typeface="Source Sans Pro"/>
              <a:cs typeface="Source Sans Pro"/>
              <a:sym typeface="Source Sans Pro"/>
            </a:endParaRPr>
          </a:p>
        </p:txBody>
      </p:sp>
      <p:sp>
        <p:nvSpPr>
          <p:cNvPr id="313" name="Google Shape;313;p4"/>
          <p:cNvSpPr txBox="1"/>
          <p:nvPr/>
        </p:nvSpPr>
        <p:spPr>
          <a:xfrm>
            <a:off x="4918343"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4" name="Google Shape;314;p4"/>
          <p:cNvSpPr txBox="1"/>
          <p:nvPr/>
        </p:nvSpPr>
        <p:spPr>
          <a:xfrm>
            <a:off x="1262556"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6308644" y="1521299"/>
            <a:ext cx="1365250" cy="4489943"/>
            <a:chOff x="5416154" y="1278331"/>
            <a:chExt cx="1365250" cy="4489943"/>
          </a:xfrm>
        </p:grpSpPr>
        <p:cxnSp>
          <p:nvCxnSpPr>
            <p:cNvPr id="316" name="Google Shape;31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5416154" y="1278331"/>
              <a:ext cx="1365250" cy="511599"/>
              <a:chOff x="5536804" y="1310081"/>
              <a:chExt cx="1365250" cy="511599"/>
            </a:xfrm>
          </p:grpSpPr>
          <p:sp>
            <p:nvSpPr>
              <p:cNvPr id="318" name="Google Shape;318;p4"/>
              <p:cNvSpPr/>
              <p:nvPr/>
            </p:nvSpPr>
            <p:spPr>
              <a:xfrm>
                <a:off x="5536804" y="1310081"/>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Source Sans Pro"/>
                  <a:buNone/>
                </a:pPr>
                <a:r>
                  <a:rPr lang="en-US" sz="1400" b="0" i="0" u="none" strike="noStrike" cap="none">
                    <a:solidFill>
                      <a:schemeClr val="dk1"/>
                    </a:solidFill>
                    <a:latin typeface="Source Sans Pro"/>
                    <a:ea typeface="Source Sans Pro"/>
                    <a:cs typeface="Source Sans Pro"/>
                    <a:sym typeface="Source Sans Pro"/>
                  </a:rPr>
                  <a:t>We are here</a:t>
                </a:r>
                <a:endParaRPr sz="1400" b="0" i="0" u="none" strike="noStrike" cap="none">
                  <a:solidFill>
                    <a:schemeClr val="dk1"/>
                  </a:solidFill>
                  <a:latin typeface="Arial"/>
                  <a:ea typeface="Arial"/>
                  <a:cs typeface="Arial"/>
                  <a:sym typeface="Arial"/>
                </a:endParaRPr>
              </a:p>
            </p:txBody>
          </p:sp>
          <p:sp>
            <p:nvSpPr>
              <p:cNvPr id="319" name="Google Shape;319;p4"/>
              <p:cNvSpPr/>
              <p:nvPr/>
            </p:nvSpPr>
            <p:spPr>
              <a:xfrm rot="10800000">
                <a:off x="6140083" y="1692246"/>
                <a:ext cx="134467" cy="129434"/>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Overview</a:t>
            </a:r>
            <a:endParaRPr/>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 name="Google Shape;265;p4">
            <a:extLst>
              <a:ext uri="{FF2B5EF4-FFF2-40B4-BE49-F238E27FC236}">
                <a16:creationId xmlns:a16="http://schemas.microsoft.com/office/drawing/2014/main" id="{F23191FC-7B29-89F5-21F1-7FF0E32525D9}"/>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27995" y="1721708"/>
            <a:ext cx="5336436"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00"/>
              <a:buNone/>
            </a:pPr>
            <a:r>
              <a:rPr lang="en-US"/>
              <a:t>Digitize 1095-B form on VA.gov so Veterans can easily access the form and download the form for their records.</a:t>
            </a:r>
            <a:endParaRPr/>
          </a:p>
          <a:p>
            <a:pPr marL="0" lvl="0" indent="0" algn="l" rtl="0">
              <a:lnSpc>
                <a:spcPct val="90000"/>
              </a:lnSpc>
              <a:spcBef>
                <a:spcPts val="1000"/>
              </a:spcBef>
              <a:spcAft>
                <a:spcPts val="0"/>
              </a:spcAft>
              <a:buSzPts val="1400"/>
              <a:buNone/>
            </a:pPr>
            <a:endParaRPr/>
          </a:p>
          <a:p>
            <a:pPr marL="0" lvl="0" indent="0" algn="l" rtl="0">
              <a:lnSpc>
                <a:spcPct val="90000"/>
              </a:lnSpc>
              <a:spcBef>
                <a:spcPts val="1000"/>
              </a:spcBef>
              <a:spcAft>
                <a:spcPts val="0"/>
              </a:spcAft>
              <a:buSzPts val="1400"/>
              <a:buNone/>
            </a:pPr>
            <a:r>
              <a:rPr lang="en-US"/>
              <a:t>Goal: April 1</a:t>
            </a:r>
            <a:r>
              <a:rPr lang="en-US" baseline="30000"/>
              <a:t>st</a:t>
            </a:r>
            <a:r>
              <a:rPr lang="en-US"/>
              <a:t> MVP launch</a:t>
            </a:r>
            <a:endParaRPr/>
          </a:p>
        </p:txBody>
      </p:sp>
      <p:sp>
        <p:nvSpPr>
          <p:cNvPr id="333" name="Google Shape;333;p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objectives</a:t>
            </a:r>
            <a:endParaRPr/>
          </a:p>
        </p:txBody>
      </p:sp>
      <p:sp>
        <p:nvSpPr>
          <p:cNvPr id="334" name="Google Shape;334;p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a:t>OVERVIEW</a:t>
            </a:r>
            <a:endParaRPr/>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pic>
        <p:nvPicPr>
          <p:cNvPr id="338" name="Google Shape;338;p6"/>
          <p:cNvPicPr preferRelativeResize="0"/>
          <p:nvPr/>
        </p:nvPicPr>
        <p:blipFill rotWithShape="1">
          <a:blip r:embed="rId3">
            <a:alphaModFix/>
          </a:blip>
          <a:srcRect l="5900" r="34664"/>
          <a:stretch/>
        </p:blipFill>
        <p:spPr>
          <a:xfrm>
            <a:off x="6855565" y="14515"/>
            <a:ext cx="5336436" cy="6858000"/>
          </a:xfrm>
          <a:prstGeom prst="rect">
            <a:avLst/>
          </a:prstGeom>
          <a:noFill/>
          <a:ln>
            <a:noFill/>
          </a:ln>
        </p:spPr>
      </p:pic>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6</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grpSp>
        <p:nvGrpSpPr>
          <p:cNvPr id="448" name="Google Shape;448;p7"/>
          <p:cNvGrpSpPr/>
          <p:nvPr/>
        </p:nvGrpSpPr>
        <p:grpSpPr>
          <a:xfrm>
            <a:off x="10088300" y="1172049"/>
            <a:ext cx="1301794" cy="5080376"/>
            <a:chOff x="7066559" y="1368394"/>
            <a:chExt cx="1365250" cy="5282673"/>
          </a:xfrm>
        </p:grpSpPr>
        <p:cxnSp>
          <p:nvCxnSpPr>
            <p:cNvPr id="449" name="Google Shape;449;p7"/>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450" name="Google Shape;450;p7"/>
            <p:cNvGrpSpPr/>
            <p:nvPr/>
          </p:nvGrpSpPr>
          <p:grpSpPr>
            <a:xfrm>
              <a:off x="7066559" y="1368394"/>
              <a:ext cx="1365250" cy="428190"/>
              <a:chOff x="7187209" y="1400144"/>
              <a:chExt cx="1365250" cy="428190"/>
            </a:xfrm>
          </p:grpSpPr>
          <p:sp>
            <p:nvSpPr>
              <p:cNvPr id="451" name="Google Shape;451;p7"/>
              <p:cNvSpPr/>
              <p:nvPr/>
            </p:nvSpPr>
            <p:spPr>
              <a:xfrm>
                <a:off x="7187209" y="1400144"/>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452" name="Google Shape;452;p7"/>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43" name="Google Shape;343;p7"/>
          <p:cNvSpPr/>
          <p:nvPr/>
        </p:nvSpPr>
        <p:spPr>
          <a:xfrm>
            <a:off x="8793603" y="1757415"/>
            <a:ext cx="1927045" cy="4466193"/>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1095-B Project Workplan for Sprint 0 to 5</a:t>
            </a:r>
            <a:endParaRPr/>
          </a:p>
        </p:txBody>
      </p:sp>
      <p:sp>
        <p:nvSpPr>
          <p:cNvPr id="355" name="Google Shape;355;p7"/>
          <p:cNvSpPr txBox="1"/>
          <p:nvPr/>
        </p:nvSpPr>
        <p:spPr>
          <a:xfrm>
            <a:off x="1505269" y="1805982"/>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a:t>
            </a:r>
            <a:br>
              <a:rPr lang="en-US" sz="900" b="1" i="0" u="none" strike="noStrike" cap="none">
                <a:solidFill>
                  <a:srgbClr val="202120"/>
                </a:solidFill>
                <a:latin typeface="Source Sans Pro Semibold"/>
                <a:ea typeface="Source Sans Pro Semibold"/>
                <a:cs typeface="Source Sans Pro Semibold"/>
                <a:sym typeface="Source Sans Pro SemiBold"/>
              </a:rPr>
            </a:br>
            <a:r>
              <a:rPr lang="en-US" sz="900" b="1" i="0" u="none" strike="noStrike" cap="none">
                <a:solidFill>
                  <a:srgbClr val="202120"/>
                </a:solidFill>
                <a:latin typeface="Source Sans Pro Semibold"/>
                <a:ea typeface="Source Sans Pro Semibold"/>
                <a:cs typeface="Source Sans Pro Semibold"/>
                <a:sym typeface="Source Sans Pro SemiBold"/>
              </a:rPr>
              <a:t>01/20 – 01/26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6" name="Google Shape;356;p7"/>
          <p:cNvSpPr txBox="1"/>
          <p:nvPr/>
        </p:nvSpPr>
        <p:spPr>
          <a:xfrm>
            <a:off x="1467640" y="1571003"/>
            <a:ext cx="906977"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0</a:t>
            </a:r>
            <a:endParaRPr/>
          </a:p>
        </p:txBody>
      </p:sp>
      <p:sp>
        <p:nvSpPr>
          <p:cNvPr id="357" name="Google Shape;357;p7"/>
          <p:cNvSpPr txBox="1"/>
          <p:nvPr/>
        </p:nvSpPr>
        <p:spPr>
          <a:xfrm>
            <a:off x="3538611" y="1805982"/>
            <a:ext cx="67097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02/02 – 02/09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8" name="Google Shape;358;p7"/>
          <p:cNvSpPr txBox="1"/>
          <p:nvPr/>
        </p:nvSpPr>
        <p:spPr>
          <a:xfrm>
            <a:off x="460637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02/09 – 02/16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567742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02/16 – 02/23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672253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02/23 – 03/02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781306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03/02- 03/09</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995705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03/16 – 03/23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887408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03/09 – 03/16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4" name="Google Shape;364;p7"/>
          <p:cNvSpPr txBox="1"/>
          <p:nvPr/>
        </p:nvSpPr>
        <p:spPr>
          <a:xfrm>
            <a:off x="2481908" y="180598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a:t>
            </a:r>
            <a:br>
              <a:rPr lang="en-US" sz="900" b="1" i="0" u="none" strike="noStrike" cap="none">
                <a:solidFill>
                  <a:srgbClr val="202120"/>
                </a:solidFill>
                <a:latin typeface="Source Sans Pro Semibold"/>
                <a:ea typeface="Source Sans Pro Semibold"/>
                <a:cs typeface="Source Sans Pro Semibold"/>
                <a:sym typeface="Source Sans Pro SemiBold"/>
              </a:rPr>
            </a:br>
            <a:r>
              <a:rPr lang="en-US" sz="900" b="1" i="0" u="none" strike="noStrike" cap="none">
                <a:solidFill>
                  <a:srgbClr val="202120"/>
                </a:solidFill>
                <a:latin typeface="Source Sans Pro Semibold"/>
                <a:ea typeface="Source Sans Pro Semibold"/>
                <a:cs typeface="Source Sans Pro Semibold"/>
                <a:sym typeface="Source Sans Pro SemiBold"/>
              </a:rPr>
              <a:t>01/26–02/02</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5" name="Google Shape;365;p7"/>
          <p:cNvSpPr txBox="1"/>
          <p:nvPr/>
        </p:nvSpPr>
        <p:spPr>
          <a:xfrm>
            <a:off x="242010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a:p>
        </p:txBody>
      </p:sp>
      <p:sp>
        <p:nvSpPr>
          <p:cNvPr id="366" name="Google Shape;366;p7"/>
          <p:cNvSpPr txBox="1"/>
          <p:nvPr/>
        </p:nvSpPr>
        <p:spPr>
          <a:xfrm>
            <a:off x="455907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7" name="Google Shape;367;p7"/>
          <p:cNvSpPr txBox="1"/>
          <p:nvPr/>
        </p:nvSpPr>
        <p:spPr>
          <a:xfrm>
            <a:off x="670924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68" name="Google Shape;368;p7"/>
          <p:cNvSpPr txBox="1"/>
          <p:nvPr/>
        </p:nvSpPr>
        <p:spPr>
          <a:xfrm>
            <a:off x="879232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sp>
        <p:nvSpPr>
          <p:cNvPr id="369" name="Google Shape;369;p7"/>
          <p:cNvSpPr txBox="1"/>
          <p:nvPr/>
        </p:nvSpPr>
        <p:spPr>
          <a:xfrm>
            <a:off x="1079137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03/23 – 03/30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1075683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371" name="Google Shape;371;p7"/>
          <p:cNvSpPr/>
          <p:nvPr/>
        </p:nvSpPr>
        <p:spPr>
          <a:xfrm>
            <a:off x="4546685" y="4466757"/>
            <a:ext cx="2078620" cy="352985"/>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POC for data flow</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10756836" y="4837948"/>
            <a:ext cx="1016064"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Test &amp; Refine</a:t>
            </a:r>
            <a:endParaRPr sz="850" b="0" i="0" u="none" strike="noStrike" cap="none">
              <a:solidFill>
                <a:schemeClr val="accent1"/>
              </a:solidFill>
              <a:latin typeface="Source Sans Pro"/>
              <a:ea typeface="Source Sans Pro"/>
              <a:cs typeface="Source Sans Pro"/>
              <a:sym typeface="Source Sans Pro"/>
            </a:endParaRPr>
          </a:p>
        </p:txBody>
      </p:sp>
      <p:sp>
        <p:nvSpPr>
          <p:cNvPr id="373" name="Google Shape;373;p7"/>
          <p:cNvSpPr/>
          <p:nvPr/>
        </p:nvSpPr>
        <p:spPr>
          <a:xfrm>
            <a:off x="1467640" y="446533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Create tech discovery plan</a:t>
            </a:r>
            <a:endParaRPr sz="850" b="0" i="0" u="none" strike="noStrike" cap="none">
              <a:solidFill>
                <a:schemeClr val="accent1"/>
              </a:solidFill>
              <a:latin typeface="Source Sans Pro"/>
              <a:ea typeface="Source Sans Pro"/>
              <a:cs typeface="Source Sans Pro"/>
              <a:sym typeface="Source Sans Pro"/>
            </a:endParaRPr>
          </a:p>
        </p:txBody>
      </p:sp>
      <p:sp>
        <p:nvSpPr>
          <p:cNvPr id="374" name="Google Shape;374;p7"/>
          <p:cNvSpPr/>
          <p:nvPr/>
        </p:nvSpPr>
        <p:spPr>
          <a:xfrm>
            <a:off x="1467640" y="3010539"/>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Immersion &amp; onboarding</a:t>
            </a:r>
            <a:endParaRPr sz="850" b="0" i="0" u="none" strike="noStrike" cap="none">
              <a:solidFill>
                <a:srgbClr val="FDFFFD"/>
              </a:solidFill>
              <a:latin typeface="Source Sans Pro"/>
              <a:ea typeface="Source Sans Pro"/>
              <a:cs typeface="Source Sans Pro"/>
              <a:sym typeface="Source Sans Pro"/>
            </a:endParaRPr>
          </a:p>
        </p:txBody>
      </p:sp>
      <p:sp>
        <p:nvSpPr>
          <p:cNvPr id="375" name="Google Shape;375;p7"/>
          <p:cNvSpPr/>
          <p:nvPr/>
        </p:nvSpPr>
        <p:spPr>
          <a:xfrm>
            <a:off x="1467640" y="484102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Immersion &amp; onboarding</a:t>
            </a:r>
            <a:endParaRPr sz="850" b="0" i="0" u="none" strike="noStrike" cap="none">
              <a:solidFill>
                <a:schemeClr val="accent1"/>
              </a:solidFill>
              <a:latin typeface="Source Sans Pro"/>
              <a:ea typeface="Source Sans Pro"/>
              <a:cs typeface="Source Sans Pro"/>
              <a:sym typeface="Source Sans Pro"/>
            </a:endParaRPr>
          </a:p>
        </p:txBody>
      </p:sp>
      <p:sp>
        <p:nvSpPr>
          <p:cNvPr id="376" name="Google Shape;376;p7"/>
          <p:cNvSpPr/>
          <p:nvPr/>
        </p:nvSpPr>
        <p:spPr>
          <a:xfrm>
            <a:off x="43243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432434"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480663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768372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503018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780723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2" name="Google Shape;382;p7"/>
          <p:cNvSpPr/>
          <p:nvPr/>
        </p:nvSpPr>
        <p:spPr>
          <a:xfrm>
            <a:off x="1467640" y="3381615"/>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Immersion &amp; onboarding</a:t>
            </a:r>
            <a:endParaRPr sz="850" b="0" i="0" u="none" strike="noStrike" cap="none">
              <a:solidFill>
                <a:srgbClr val="FDFFFD"/>
              </a:solidFill>
              <a:latin typeface="Source Sans Pro"/>
              <a:ea typeface="Source Sans Pro"/>
              <a:cs typeface="Source Sans Pro"/>
              <a:sym typeface="Source Sans Pro"/>
            </a:endParaRPr>
          </a:p>
        </p:txBody>
      </p:sp>
      <p:sp>
        <p:nvSpPr>
          <p:cNvPr id="383" name="Google Shape;383;p7"/>
          <p:cNvSpPr/>
          <p:nvPr/>
        </p:nvSpPr>
        <p:spPr>
          <a:xfrm>
            <a:off x="1467640" y="3766528"/>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PIV Onboarding</a:t>
            </a:r>
            <a:endParaRPr sz="850" b="0" i="0" u="none" strike="noStrike" cap="none">
              <a:solidFill>
                <a:srgbClr val="000000"/>
              </a:solidFill>
              <a:latin typeface="Source Sans Pro"/>
              <a:ea typeface="Source Sans Pro"/>
              <a:cs typeface="Source Sans Pro"/>
              <a:sym typeface="Source Sans Pro"/>
            </a:endParaRPr>
          </a:p>
        </p:txBody>
      </p:sp>
      <p:sp>
        <p:nvSpPr>
          <p:cNvPr id="384" name="Google Shape;384;p7"/>
          <p:cNvSpPr/>
          <p:nvPr/>
        </p:nvSpPr>
        <p:spPr>
          <a:xfrm>
            <a:off x="43243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3">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4">
            <a:alphaModFix/>
          </a:blip>
          <a:srcRect/>
          <a:stretch/>
        </p:blipFill>
        <p:spPr>
          <a:xfrm>
            <a:off x="432433" y="2625938"/>
            <a:ext cx="265176" cy="265176"/>
          </a:xfrm>
          <a:prstGeom prst="rect">
            <a:avLst/>
          </a:prstGeom>
          <a:noFill/>
          <a:ln>
            <a:noFill/>
          </a:ln>
        </p:spPr>
      </p:pic>
      <p:cxnSp>
        <p:nvCxnSpPr>
          <p:cNvPr id="387" name="Google Shape;387;p7"/>
          <p:cNvCxnSpPr/>
          <p:nvPr/>
        </p:nvCxnSpPr>
        <p:spPr>
          <a:xfrm>
            <a:off x="2393808" y="1745476"/>
            <a:ext cx="0" cy="4377097"/>
          </a:xfrm>
          <a:prstGeom prst="straightConnector1">
            <a:avLst/>
          </a:prstGeom>
          <a:noFill/>
          <a:ln w="9525" cap="flat" cmpd="sng">
            <a:solidFill>
              <a:srgbClr val="747C74"/>
            </a:solidFill>
            <a:prstDash val="solid"/>
            <a:round/>
            <a:headEnd type="none" w="sm" len="sm"/>
            <a:tailEnd type="none" w="sm" len="sm"/>
          </a:ln>
        </p:spPr>
      </p:cxnSp>
      <p:grpSp>
        <p:nvGrpSpPr>
          <p:cNvPr id="388" name="Google Shape;388;p7"/>
          <p:cNvGrpSpPr/>
          <p:nvPr/>
        </p:nvGrpSpPr>
        <p:grpSpPr>
          <a:xfrm>
            <a:off x="3457224" y="1745476"/>
            <a:ext cx="7278410" cy="4357760"/>
            <a:chOff x="6971243" y="3663280"/>
            <a:chExt cx="14166394" cy="7593526"/>
          </a:xfrm>
        </p:grpSpPr>
        <p:cxnSp>
          <p:nvCxnSpPr>
            <p:cNvPr id="389" name="Google Shape;389;p7"/>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6971243"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11110827"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15250408"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19262642"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cxnSp>
        <p:nvCxnSpPr>
          <p:cNvPr id="397" name="Google Shape;397;p7"/>
          <p:cNvCxnSpPr/>
          <p:nvPr/>
        </p:nvCxnSpPr>
        <p:spPr>
          <a:xfrm>
            <a:off x="417604" y="3358906"/>
            <a:ext cx="11354490"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p:nvPr/>
        </p:nvCxnSpPr>
        <p:spPr>
          <a:xfrm>
            <a:off x="417606" y="4442627"/>
            <a:ext cx="11355294"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3483237" y="2703276"/>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backlog</a:t>
            </a:r>
            <a:endParaRPr sz="85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560445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8792328" y="2280281"/>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2" name="Google Shape;402;p7"/>
          <p:cNvSpPr/>
          <p:nvPr/>
        </p:nvSpPr>
        <p:spPr>
          <a:xfrm>
            <a:off x="1467640" y="2280281"/>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Build backlog</a:t>
            </a:r>
            <a:endParaRPr sz="850" b="0" i="0" u="none" strike="noStrike" cap="none">
              <a:solidFill>
                <a:srgbClr val="000000"/>
              </a:solidFill>
              <a:latin typeface="Source Sans Pro"/>
              <a:ea typeface="Source Sans Pro"/>
              <a:cs typeface="Source Sans Pro"/>
              <a:sym typeface="Source Sans Pro"/>
            </a:endParaRPr>
          </a:p>
        </p:txBody>
      </p:sp>
      <p:sp>
        <p:nvSpPr>
          <p:cNvPr id="403" name="Google Shape;403;p7"/>
          <p:cNvSpPr/>
          <p:nvPr/>
        </p:nvSpPr>
        <p:spPr>
          <a:xfrm>
            <a:off x="2418751" y="4465336"/>
            <a:ext cx="2076955" cy="351728"/>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Data discovery</a:t>
            </a:r>
            <a:endParaRPr sz="850" b="0" i="0" u="none" strike="noStrike" cap="none">
              <a:solidFill>
                <a:schemeClr val="accent1"/>
              </a:solidFill>
              <a:latin typeface="Source Sans Pro"/>
              <a:ea typeface="Source Sans Pro"/>
              <a:cs typeface="Source Sans Pro"/>
              <a:sym typeface="Source Sans Pro"/>
            </a:endParaRPr>
          </a:p>
        </p:txBody>
      </p:sp>
      <p:sp>
        <p:nvSpPr>
          <p:cNvPr id="404" name="Google Shape;404;p7"/>
          <p:cNvSpPr/>
          <p:nvPr/>
        </p:nvSpPr>
        <p:spPr>
          <a:xfrm>
            <a:off x="4539337" y="4843966"/>
            <a:ext cx="6178585" cy="35645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Build solution (form UI, data connections, storage, etc.)</a:t>
            </a:r>
            <a:endParaRPr sz="850" b="0" i="0" u="none" strike="noStrike" cap="none">
              <a:solidFill>
                <a:schemeClr val="accent1"/>
              </a:solidFill>
              <a:latin typeface="Source Sans Pro"/>
              <a:ea typeface="Source Sans Pro"/>
              <a:cs typeface="Source Sans Pro"/>
              <a:sym typeface="Source Sans Pro"/>
            </a:endParaRPr>
          </a:p>
        </p:txBody>
      </p:sp>
      <p:sp>
        <p:nvSpPr>
          <p:cNvPr id="406" name="Google Shape;406;p7"/>
          <p:cNvSpPr/>
          <p:nvPr/>
        </p:nvSpPr>
        <p:spPr>
          <a:xfrm>
            <a:off x="2418751" y="4839587"/>
            <a:ext cx="2076955" cy="360619"/>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Define data flows - Systems mapping </a:t>
            </a:r>
            <a:endParaRPr sz="850" b="0" i="0" u="none" strike="noStrike" cap="none">
              <a:solidFill>
                <a:schemeClr val="accent1"/>
              </a:solidFill>
              <a:latin typeface="Source Sans Pro"/>
              <a:ea typeface="Source Sans Pro"/>
              <a:cs typeface="Source Sans Pro"/>
              <a:sym typeface="Source Sans Pro"/>
            </a:endParaRPr>
          </a:p>
        </p:txBody>
      </p:sp>
      <p:sp>
        <p:nvSpPr>
          <p:cNvPr id="407" name="Google Shape;407;p7"/>
          <p:cNvSpPr/>
          <p:nvPr/>
        </p:nvSpPr>
        <p:spPr>
          <a:xfrm>
            <a:off x="3057441" y="4149908"/>
            <a:ext cx="1438263" cy="27001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User flows</a:t>
            </a:r>
            <a:endParaRPr sz="850" b="0" i="0" u="none" strike="noStrike" cap="none">
              <a:solidFill>
                <a:srgbClr val="000000"/>
              </a:solidFill>
              <a:latin typeface="Source Sans Pro"/>
              <a:ea typeface="Source Sans Pro"/>
              <a:cs typeface="Source Sans Pro"/>
              <a:sym typeface="Source Sans Pro"/>
            </a:endParaRPr>
          </a:p>
        </p:txBody>
      </p:sp>
      <p:sp>
        <p:nvSpPr>
          <p:cNvPr id="408" name="Google Shape;408;p7"/>
          <p:cNvSpPr/>
          <p:nvPr/>
        </p:nvSpPr>
        <p:spPr>
          <a:xfrm>
            <a:off x="2400627" y="3387711"/>
            <a:ext cx="87189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a:t>
            </a:r>
            <a:endParaRPr sz="850" b="0" i="0" u="none" strike="noStrike" cap="none">
              <a:solidFill>
                <a:srgbClr val="FDFFFD"/>
              </a:solidFill>
              <a:latin typeface="Source Sans Pro"/>
              <a:ea typeface="Source Sans Pro"/>
              <a:cs typeface="Source Sans Pro"/>
              <a:sym typeface="Source Sans Pro"/>
            </a:endParaRPr>
          </a:p>
        </p:txBody>
      </p:sp>
      <p:sp>
        <p:nvSpPr>
          <p:cNvPr id="409" name="Google Shape;409;p7"/>
          <p:cNvSpPr/>
          <p:nvPr/>
        </p:nvSpPr>
        <p:spPr>
          <a:xfrm>
            <a:off x="594014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4551580" y="3844718"/>
            <a:ext cx="7328815" cy="281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Design iterations</a:t>
            </a:r>
            <a:endParaRPr sz="850" b="0" i="0" u="none" strike="noStrike" cap="none">
              <a:solidFill>
                <a:srgbClr val="000000"/>
              </a:solidFill>
              <a:latin typeface="Source Sans Pro"/>
              <a:ea typeface="Source Sans Pro"/>
              <a:cs typeface="Source Sans Pro"/>
              <a:sym typeface="Source Sans Pro"/>
            </a:endParaRPr>
          </a:p>
        </p:txBody>
      </p:sp>
      <p:sp>
        <p:nvSpPr>
          <p:cNvPr id="411" name="Google Shape;411;p7"/>
          <p:cNvSpPr/>
          <p:nvPr/>
        </p:nvSpPr>
        <p:spPr>
          <a:xfrm>
            <a:off x="1467640" y="2662171"/>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PIV Onboarding</a:t>
            </a:r>
            <a:endParaRPr sz="850" b="0" i="0" u="none" strike="noStrike" cap="none">
              <a:solidFill>
                <a:srgbClr val="000000"/>
              </a:solidFill>
              <a:latin typeface="Source Sans Pro"/>
              <a:ea typeface="Source Sans Pro"/>
              <a:cs typeface="Source Sans Pro"/>
              <a:sym typeface="Source Sans Pro"/>
            </a:endParaRPr>
          </a:p>
        </p:txBody>
      </p:sp>
      <p:sp>
        <p:nvSpPr>
          <p:cNvPr id="412" name="Google Shape;412;p7"/>
          <p:cNvSpPr/>
          <p:nvPr/>
        </p:nvSpPr>
        <p:spPr>
          <a:xfrm>
            <a:off x="2418751" y="3850614"/>
            <a:ext cx="207695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Wireframes &amp; Design</a:t>
            </a:r>
            <a:endParaRPr sz="850" b="0" i="0" u="none" strike="noStrike" cap="none">
              <a:solidFill>
                <a:srgbClr val="000000"/>
              </a:solidFill>
              <a:latin typeface="Source Sans Pro"/>
              <a:ea typeface="Source Sans Pro"/>
              <a:cs typeface="Source Sans Pro"/>
              <a:sym typeface="Source Sans Pro"/>
            </a:endParaRPr>
          </a:p>
        </p:txBody>
      </p:sp>
      <p:cxnSp>
        <p:nvCxnSpPr>
          <p:cNvPr id="418" name="Google Shape;418;p7"/>
          <p:cNvCxnSpPr/>
          <p:nvPr/>
        </p:nvCxnSpPr>
        <p:spPr>
          <a:xfrm>
            <a:off x="1467640" y="1758481"/>
            <a:ext cx="906977" cy="0"/>
          </a:xfrm>
          <a:prstGeom prst="straightConnector1">
            <a:avLst/>
          </a:prstGeom>
          <a:noFill/>
          <a:ln w="12700" cap="flat" cmpd="sng">
            <a:solidFill>
              <a:schemeClr val="dk1"/>
            </a:solidFill>
            <a:prstDash val="solid"/>
            <a:round/>
            <a:headEnd type="none" w="sm" len="sm"/>
            <a:tailEnd type="none" w="sm" len="sm"/>
          </a:ln>
        </p:spPr>
      </p:cxnSp>
      <p:cxnSp>
        <p:nvCxnSpPr>
          <p:cNvPr id="419" name="Google Shape;419;p7"/>
          <p:cNvCxnSpPr/>
          <p:nvPr/>
        </p:nvCxnSpPr>
        <p:spPr>
          <a:xfrm>
            <a:off x="2418751" y="1758481"/>
            <a:ext cx="2076955" cy="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7"/>
          <p:cNvCxnSpPr/>
          <p:nvPr/>
        </p:nvCxnSpPr>
        <p:spPr>
          <a:xfrm>
            <a:off x="454558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666848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879232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7"/>
          <p:cNvCxnSpPr/>
          <p:nvPr/>
        </p:nvCxnSpPr>
        <p:spPr>
          <a:xfrm>
            <a:off x="1075683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5">
            <a:alphaModFix/>
          </a:blip>
          <a:srcRect/>
          <a:stretch/>
        </p:blipFill>
        <p:spPr>
          <a:xfrm>
            <a:off x="432433" y="4832132"/>
            <a:ext cx="265176" cy="265176"/>
          </a:xfrm>
          <a:prstGeom prst="rect">
            <a:avLst/>
          </a:prstGeom>
          <a:noFill/>
          <a:ln>
            <a:noFill/>
          </a:ln>
        </p:spPr>
      </p:pic>
      <p:cxnSp>
        <p:nvCxnSpPr>
          <p:cNvPr id="425" name="Google Shape;425;p7"/>
          <p:cNvCxnSpPr/>
          <p:nvPr/>
        </p:nvCxnSpPr>
        <p:spPr>
          <a:xfrm>
            <a:off x="432433" y="5219016"/>
            <a:ext cx="11340467"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432434"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6">
            <a:alphaModFix/>
          </a:blip>
          <a:srcRect/>
          <a:stretch/>
        </p:blipFill>
        <p:spPr>
          <a:xfrm>
            <a:off x="432433" y="5656190"/>
            <a:ext cx="265176" cy="265176"/>
          </a:xfrm>
          <a:prstGeom prst="rect">
            <a:avLst/>
          </a:prstGeom>
          <a:noFill/>
          <a:ln>
            <a:noFill/>
          </a:ln>
        </p:spPr>
      </p:pic>
      <p:sp>
        <p:nvSpPr>
          <p:cNvPr id="428" name="Google Shape;428;p7"/>
          <p:cNvSpPr txBox="1"/>
          <p:nvPr/>
        </p:nvSpPr>
        <p:spPr>
          <a:xfrm>
            <a:off x="2409497" y="5268061"/>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a:t>
            </a:r>
            <a:endParaRPr sz="900" b="0" i="0" u="none" strike="noStrike" cap="none">
              <a:solidFill>
                <a:srgbClr val="202120"/>
              </a:solidFill>
              <a:latin typeface="PT Serif"/>
              <a:ea typeface="PT Serif"/>
              <a:cs typeface="PT Serif"/>
              <a:sym typeface="PT Serif"/>
            </a:endParaRPr>
          </a:p>
        </p:txBody>
      </p:sp>
      <p:sp>
        <p:nvSpPr>
          <p:cNvPr id="429" name="Google Shape;429;p7"/>
          <p:cNvSpPr/>
          <p:nvPr/>
        </p:nvSpPr>
        <p:spPr>
          <a:xfrm>
            <a:off x="2555323"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0" name="Google Shape;430;p7"/>
          <p:cNvSpPr txBox="1"/>
          <p:nvPr/>
        </p:nvSpPr>
        <p:spPr>
          <a:xfrm>
            <a:off x="10765086" y="5288587"/>
            <a:ext cx="577174"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Staging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11262572" y="5585706"/>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4" name="Google Shape;434;p7"/>
          <p:cNvSpPr txBox="1"/>
          <p:nvPr/>
        </p:nvSpPr>
        <p:spPr>
          <a:xfrm>
            <a:off x="2710559" y="5683484"/>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5" name="Google Shape;435;p7"/>
          <p:cNvSpPr/>
          <p:nvPr/>
        </p:nvSpPr>
        <p:spPr>
          <a:xfrm>
            <a:off x="2702432"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6" name="Google Shape;436;p7"/>
          <p:cNvSpPr txBox="1"/>
          <p:nvPr/>
        </p:nvSpPr>
        <p:spPr>
          <a:xfrm>
            <a:off x="9925131" y="5920645"/>
            <a:ext cx="722642" cy="276999"/>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8368127" y="52912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8" name="Google Shape;438;p7"/>
          <p:cNvSpPr txBox="1"/>
          <p:nvPr/>
        </p:nvSpPr>
        <p:spPr>
          <a:xfrm>
            <a:off x="3688817" y="5683328"/>
            <a:ext cx="64840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Design Intent</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39" name="Google Shape;439;p7"/>
          <p:cNvSpPr/>
          <p:nvPr/>
        </p:nvSpPr>
        <p:spPr>
          <a:xfrm>
            <a:off x="3644357"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7526187" y="5341612"/>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10760565" y="594747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2" name="Google Shape;442;p7"/>
          <p:cNvSpPr txBox="1"/>
          <p:nvPr/>
        </p:nvSpPr>
        <p:spPr>
          <a:xfrm>
            <a:off x="601275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622009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4" name="Google Shape;444;p7"/>
          <p:cNvSpPr txBox="1"/>
          <p:nvPr/>
        </p:nvSpPr>
        <p:spPr>
          <a:xfrm>
            <a:off x="8846831" y="5891609"/>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8844060" y="5601585"/>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6" name="Google Shape;446;p7"/>
          <p:cNvSpPr txBox="1"/>
          <p:nvPr/>
        </p:nvSpPr>
        <p:spPr>
          <a:xfrm>
            <a:off x="11481763" y="5377785"/>
            <a:ext cx="843300" cy="276999"/>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Analytics Review</a:t>
            </a: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10918205" y="5586841"/>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429994" y="6296924"/>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sp>
        <p:nvSpPr>
          <p:cNvPr id="454" name="Google Shape;454;p7"/>
          <p:cNvSpPr txBox="1"/>
          <p:nvPr/>
        </p:nvSpPr>
        <p:spPr>
          <a:xfrm>
            <a:off x="7003197" y="5890898"/>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7001435" y="5603547"/>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5" name="Google Shape;405;p7">
            <a:extLst>
              <a:ext uri="{FF2B5EF4-FFF2-40B4-BE49-F238E27FC236}">
                <a16:creationId xmlns:a16="http://schemas.microsoft.com/office/drawing/2014/main" id="{E1B09134-0372-4CAF-82C4-955305B67393}"/>
              </a:ext>
            </a:extLst>
          </p:cNvPr>
          <p:cNvSpPr/>
          <p:nvPr/>
        </p:nvSpPr>
        <p:spPr>
          <a:xfrm>
            <a:off x="11080797" y="4466132"/>
            <a:ext cx="827740" cy="375689"/>
          </a:xfrm>
          <a:prstGeom prst="rect">
            <a:avLst/>
          </a:prstGeom>
          <a:solidFill>
            <a:schemeClr val="accent6"/>
          </a:solidFill>
          <a:ln w="38100" cap="flat" cmpd="sng">
            <a:noFill/>
            <a:prstDash val="solid"/>
            <a:round/>
            <a:headEnd type="none" w="sm" len="sm"/>
            <a:tailEnd type="none" w="sm" len="sm"/>
          </a:ln>
        </p:spPr>
        <p:txBody>
          <a:bodyPr spcFirstLastPara="1" wrap="square" lIns="0" tIns="91440" rIns="0" bIns="60925" anchor="ctr" anchorCtr="0">
            <a:noAutofit/>
          </a:bodyPr>
          <a:lstStyle/>
          <a:p>
            <a:pPr algn="ctr">
              <a:buClr>
                <a:srgbClr val="FDFFFD"/>
              </a:buClr>
              <a:buSzPts val="900"/>
            </a:pPr>
            <a:r>
              <a:rPr lang="en-US" sz="850" b="0" i="0" u="none" strike="noStrike" cap="none">
                <a:solidFill>
                  <a:schemeClr val="accent1"/>
                </a:solidFill>
                <a:latin typeface="Source Sans Pro"/>
                <a:ea typeface="Source Sans Pro"/>
                <a:cs typeface="Source Sans Pro"/>
                <a:sym typeface="Source Sans Pro"/>
              </a:rPr>
              <a:t>UAT</a:t>
            </a:r>
            <a:r>
              <a:rPr lang="en-US" sz="850">
                <a:solidFill>
                  <a:schemeClr val="accent1"/>
                </a:solidFill>
                <a:latin typeface="Source Sans Pro"/>
                <a:ea typeface="Source Sans Pro"/>
                <a:cs typeface="Source Sans Pro"/>
                <a:sym typeface="Source Sans Pro"/>
              </a:rPr>
              <a:t> with Call Center</a:t>
            </a:r>
            <a:endParaRPr lang="en-US" sz="850" b="0" i="0" u="none" strike="noStrike" cap="none">
              <a:solidFill>
                <a:schemeClr val="accent1"/>
              </a:solidFill>
              <a:latin typeface="Source Sans Pro"/>
              <a:ea typeface="Source Sans Pro"/>
              <a:cs typeface="Source Sans Pro"/>
              <a:sym typeface="Source Sans Pro"/>
            </a:endParaRPr>
          </a:p>
        </p:txBody>
      </p:sp>
      <p:sp>
        <p:nvSpPr>
          <p:cNvPr id="116" name="Google Shape;770;p22">
            <a:extLst>
              <a:ext uri="{FF2B5EF4-FFF2-40B4-BE49-F238E27FC236}">
                <a16:creationId xmlns:a16="http://schemas.microsoft.com/office/drawing/2014/main" id="{473E579E-3692-41BD-8D3D-A49F032BB7D1}"/>
              </a:ext>
            </a:extLst>
          </p:cNvPr>
          <p:cNvSpPr/>
          <p:nvPr/>
        </p:nvSpPr>
        <p:spPr>
          <a:xfrm>
            <a:off x="10762867" y="2931881"/>
            <a:ext cx="1144317" cy="403280"/>
          </a:xfrm>
          <a:prstGeom prst="rect">
            <a:avLst/>
          </a:prstGeom>
          <a:solidFill>
            <a:schemeClr val="accent1"/>
          </a:solidFill>
          <a:ln w="28575" cap="flat" cmpd="sng">
            <a:noFill/>
            <a:prstDash val="solid"/>
            <a:round/>
            <a:headEnd type="none" w="sm" len="sm"/>
            <a:tailEnd type="none" w="sm" len="sm"/>
          </a:ln>
        </p:spPr>
        <p:txBody>
          <a:bodyPr spcFirstLastPara="1" wrap="square" lIns="91425" tIns="60925" rIns="60950" bIns="60925" anchor="ctr" anchorCtr="0">
            <a:noAutofit/>
          </a:bodyPr>
          <a:lstStyle/>
          <a:p>
            <a:r>
              <a:rPr lang="en-US" sz="850">
                <a:solidFill>
                  <a:srgbClr val="FDFFFD"/>
                </a:solidFill>
                <a:latin typeface="Source Sans Pro"/>
                <a:ea typeface="Source Sans Pro"/>
                <a:sym typeface="Source Sans Pro"/>
              </a:rPr>
              <a:t>Legal Review</a:t>
            </a:r>
            <a:endParaRPr lang="en-US"/>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8961633" y="670860"/>
            <a:ext cx="2871358" cy="431734"/>
            <a:chOff x="8363380" y="969519"/>
            <a:chExt cx="2871358" cy="431734"/>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363380" y="969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2" name="Google Shape;416;p7">
            <a:extLst>
              <a:ext uri="{FF2B5EF4-FFF2-40B4-BE49-F238E27FC236}">
                <a16:creationId xmlns:a16="http://schemas.microsoft.com/office/drawing/2014/main" id="{16F0995F-6B60-4E73-B4E1-435614CD0A2C}"/>
              </a:ext>
            </a:extLst>
          </p:cNvPr>
          <p:cNvSpPr txBox="1"/>
          <p:nvPr/>
        </p:nvSpPr>
        <p:spPr>
          <a:xfrm>
            <a:off x="10899273" y="6221321"/>
            <a:ext cx="923518" cy="42169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MVP Launch Date Dependent on Legal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 name="Google Shape;417;p7">
            <a:extLst>
              <a:ext uri="{FF2B5EF4-FFF2-40B4-BE49-F238E27FC236}">
                <a16:creationId xmlns:a16="http://schemas.microsoft.com/office/drawing/2014/main" id="{6DEBA634-77BD-47BC-BE35-9E8586A9663B}"/>
              </a:ext>
            </a:extLst>
          </p:cNvPr>
          <p:cNvSpPr/>
          <p:nvPr/>
        </p:nvSpPr>
        <p:spPr>
          <a:xfrm>
            <a:off x="11606903" y="5974023"/>
            <a:ext cx="219456" cy="223548"/>
          </a:xfrm>
          <a:prstGeom prst="diamond">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4</a:t>
            </a:r>
            <a:endParaRP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 name="Google Shape;265;p4">
            <a:extLst>
              <a:ext uri="{FF2B5EF4-FFF2-40B4-BE49-F238E27FC236}">
                <a16:creationId xmlns:a16="http://schemas.microsoft.com/office/drawing/2014/main" id="{820A4734-2A64-812C-44F5-9C35D9905FB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3"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7" name="Google Shape;467;p9"/>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9</a:t>
            </a:fld>
            <a:endParaRPr>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03-22 Sprint 4 Demo</a:t>
            </a:r>
            <a:endParaRPr sz="1200" b="0" i="0" u="none" strike="noStrike" cap="none">
              <a:solidFill>
                <a:srgbClr val="747C74"/>
              </a:solidFill>
              <a:latin typeface="Calibri"/>
              <a:ea typeface="Calibri"/>
              <a:cs typeface="Calibri"/>
              <a:sym typeface="Calibri"/>
            </a:endParaRPr>
          </a:p>
        </p:txBody>
      </p:sp>
      <p:sp>
        <p:nvSpPr>
          <p:cNvPr id="472" name="Google Shape;472;p9"/>
          <p:cNvSpPr txBox="1"/>
          <p:nvPr/>
        </p:nvSpPr>
        <p:spPr>
          <a:xfrm>
            <a:off x="312862" y="1599897"/>
            <a:ext cx="2257024" cy="2189353"/>
          </a:xfrm>
          <a:prstGeom prst="rect">
            <a:avLst/>
          </a:prstGeom>
          <a:noFill/>
          <a:ln>
            <a:noFill/>
          </a:ln>
        </p:spPr>
        <p:txBody>
          <a:bodyPr spcFirstLastPara="1" wrap="square" lIns="91425" tIns="45700" rIns="91425" bIns="45700" anchor="t" anchorCtr="0">
            <a:normAutofit/>
          </a:bodyPr>
          <a:lstStyle/>
          <a:p>
            <a:pPr>
              <a:lnSpc>
                <a:spcPct val="115000"/>
              </a:lnSpc>
              <a:buClr>
                <a:schemeClr val="accent2"/>
              </a:buClr>
              <a:buSzPts val="1400"/>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For sprint 4 we </a:t>
            </a:r>
            <a:r>
              <a:rPr lang="en-US">
                <a:latin typeface="PT Serif"/>
              </a:rPr>
              <a:t>focused on building out building out the PDF generation end to end</a:t>
            </a:r>
            <a:endParaRPr lang="en-US" b="0" i="0" u="none" strike="noStrike" cap="none">
              <a:latin typeface="PT Serif"/>
            </a:endParaRPr>
          </a:p>
        </p:txBody>
      </p:sp>
      <p:graphicFrame>
        <p:nvGraphicFramePr>
          <p:cNvPr id="488" name="Google Shape;488;p9"/>
          <p:cNvGraphicFramePr/>
          <p:nvPr>
            <p:extLst>
              <p:ext uri="{D42A27DB-BD31-4B8C-83A1-F6EECF244321}">
                <p14:modId xmlns:p14="http://schemas.microsoft.com/office/powerpoint/2010/main" val="584184379"/>
              </p:ext>
            </p:extLst>
          </p:nvPr>
        </p:nvGraphicFramePr>
        <p:xfrm>
          <a:off x="3034392" y="4440824"/>
          <a:ext cx="8722786" cy="755196"/>
        </p:xfrm>
        <a:graphic>
          <a:graphicData uri="http://schemas.openxmlformats.org/drawingml/2006/table">
            <a:tbl>
              <a:tblPr firstRow="1" bandRow="1">
                <a:noFill/>
                <a:tableStyleId>{AC820A2F-F511-4E25-9DDC-E36724F9A483}</a:tableStyleId>
              </a:tblPr>
              <a:tblGrid>
                <a:gridCol w="121075">
                  <a:extLst>
                    <a:ext uri="{9D8B030D-6E8A-4147-A177-3AD203B41FA5}">
                      <a16:colId xmlns:a16="http://schemas.microsoft.com/office/drawing/2014/main" val="20000"/>
                    </a:ext>
                  </a:extLst>
                </a:gridCol>
                <a:gridCol w="8601711">
                  <a:extLst>
                    <a:ext uri="{9D8B030D-6E8A-4147-A177-3AD203B41FA5}">
                      <a16:colId xmlns:a16="http://schemas.microsoft.com/office/drawing/2014/main" val="20001"/>
                    </a:ext>
                  </a:extLst>
                </a:gridCol>
              </a:tblGrid>
              <a:tr h="755196">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71" name="Group 70">
            <a:extLst>
              <a:ext uri="{FF2B5EF4-FFF2-40B4-BE49-F238E27FC236}">
                <a16:creationId xmlns:a16="http://schemas.microsoft.com/office/drawing/2014/main" id="{6AE99249-61B0-4010-A9C3-CCC1E2A6D758}"/>
              </a:ext>
            </a:extLst>
          </p:cNvPr>
          <p:cNvGrpSpPr/>
          <p:nvPr/>
        </p:nvGrpSpPr>
        <p:grpSpPr>
          <a:xfrm>
            <a:off x="3043777" y="3475858"/>
            <a:ext cx="1106250" cy="406001"/>
            <a:chOff x="3240398" y="1573764"/>
            <a:chExt cx="1106250" cy="406001"/>
          </a:xfrm>
        </p:grpSpPr>
        <p:sp>
          <p:nvSpPr>
            <p:cNvPr id="72" name="Google Shape;474;p9">
              <a:extLst>
                <a:ext uri="{FF2B5EF4-FFF2-40B4-BE49-F238E27FC236}">
                  <a16:creationId xmlns:a16="http://schemas.microsoft.com/office/drawing/2014/main" id="{D5C96F40-1821-472B-937D-A3A3238ECC48}"/>
                </a:ext>
              </a:extLst>
            </p:cNvPr>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a:solidFill>
                    <a:schemeClr val="bg1"/>
                  </a:solidFill>
                </a:rPr>
                <a:t>3</a:t>
              </a:r>
              <a:endParaRPr sz="1000" b="0" i="0" u="none" strike="noStrike" cap="none">
                <a:solidFill>
                  <a:schemeClr val="bg1"/>
                </a:solidFill>
                <a:latin typeface="Arial"/>
                <a:ea typeface="Arial"/>
                <a:cs typeface="Arial"/>
                <a:sym typeface="Arial"/>
              </a:endParaRPr>
            </a:p>
          </p:txBody>
        </p:sp>
        <p:sp>
          <p:nvSpPr>
            <p:cNvPr id="73" name="Google Shape;478;p9">
              <a:extLst>
                <a:ext uri="{FF2B5EF4-FFF2-40B4-BE49-F238E27FC236}">
                  <a16:creationId xmlns:a16="http://schemas.microsoft.com/office/drawing/2014/main" id="{A01F0CD4-3151-470D-98D7-45285C90FD04}"/>
                </a:ext>
              </a:extLst>
            </p:cNvPr>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PRODUCT</a:t>
              </a:r>
              <a:endParaRPr lang="en-US"/>
            </a:p>
          </p:txBody>
        </p:sp>
      </p:grpSp>
      <p:grpSp>
        <p:nvGrpSpPr>
          <p:cNvPr id="75" name="Group 74">
            <a:extLst>
              <a:ext uri="{FF2B5EF4-FFF2-40B4-BE49-F238E27FC236}">
                <a16:creationId xmlns:a16="http://schemas.microsoft.com/office/drawing/2014/main" id="{2F4C0EEE-B2A5-4F5F-BA6D-5346F5BDD0C0}"/>
              </a:ext>
            </a:extLst>
          </p:cNvPr>
          <p:cNvGrpSpPr/>
          <p:nvPr/>
        </p:nvGrpSpPr>
        <p:grpSpPr>
          <a:xfrm>
            <a:off x="3044151" y="2917788"/>
            <a:ext cx="1161871" cy="297144"/>
            <a:chOff x="3262592" y="4234800"/>
            <a:chExt cx="1161871" cy="297144"/>
          </a:xfrm>
        </p:grpSpPr>
        <p:sp>
          <p:nvSpPr>
            <p:cNvPr id="76" name="Google Shape;475;p9">
              <a:extLst>
                <a:ext uri="{FF2B5EF4-FFF2-40B4-BE49-F238E27FC236}">
                  <a16:creationId xmlns:a16="http://schemas.microsoft.com/office/drawing/2014/main" id="{268B7FA2-6C97-4334-B410-4B8B13FCDB35}"/>
                </a:ext>
              </a:extLst>
            </p:cNvPr>
            <p:cNvSpPr txBox="1"/>
            <p:nvPr/>
          </p:nvSpPr>
          <p:spPr>
            <a:xfrm>
              <a:off x="3536983" y="4234800"/>
              <a:ext cx="887480"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TECH</a:t>
              </a:r>
              <a:endParaRPr lang="en-US"/>
            </a:p>
          </p:txBody>
        </p:sp>
        <p:sp>
          <p:nvSpPr>
            <p:cNvPr id="77" name="Google Shape;479;p9">
              <a:extLst>
                <a:ext uri="{FF2B5EF4-FFF2-40B4-BE49-F238E27FC236}">
                  <a16:creationId xmlns:a16="http://schemas.microsoft.com/office/drawing/2014/main" id="{319F3EB9-B9AB-47B5-935A-2E77E1103EA2}"/>
                </a:ext>
              </a:extLst>
            </p:cNvPr>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2</a:t>
              </a:r>
              <a:endParaRPr sz="1000" b="0" i="0" u="none" strike="noStrike" cap="none">
                <a:solidFill>
                  <a:schemeClr val="bg1"/>
                </a:solidFill>
                <a:latin typeface="Arial"/>
                <a:ea typeface="Arial"/>
                <a:cs typeface="Arial"/>
                <a:sym typeface="Arial"/>
              </a:endParaRPr>
            </a:p>
          </p:txBody>
        </p:sp>
      </p:grpSp>
      <p:grpSp>
        <p:nvGrpSpPr>
          <p:cNvPr id="78" name="Group 77">
            <a:extLst>
              <a:ext uri="{FF2B5EF4-FFF2-40B4-BE49-F238E27FC236}">
                <a16:creationId xmlns:a16="http://schemas.microsoft.com/office/drawing/2014/main" id="{F7502587-5DE6-406D-9E54-BB691FC4A86F}"/>
              </a:ext>
            </a:extLst>
          </p:cNvPr>
          <p:cNvGrpSpPr/>
          <p:nvPr/>
        </p:nvGrpSpPr>
        <p:grpSpPr>
          <a:xfrm>
            <a:off x="3052078" y="1621026"/>
            <a:ext cx="1155249" cy="406001"/>
            <a:chOff x="3247796" y="2994263"/>
            <a:chExt cx="1155249" cy="406001"/>
          </a:xfrm>
        </p:grpSpPr>
        <p:sp>
          <p:nvSpPr>
            <p:cNvPr id="79" name="Google Shape;477;p9">
              <a:extLst>
                <a:ext uri="{FF2B5EF4-FFF2-40B4-BE49-F238E27FC236}">
                  <a16:creationId xmlns:a16="http://schemas.microsoft.com/office/drawing/2014/main" id="{45BA4165-8BF6-4BD3-92B1-A3E8680CD879}"/>
                </a:ext>
              </a:extLst>
            </p:cNvPr>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00" b="0" i="0" u="none" strike="noStrike" cap="none">
                  <a:solidFill>
                    <a:schemeClr val="bg1"/>
                  </a:solidFill>
                  <a:latin typeface="Arial"/>
                  <a:ea typeface="Arial"/>
                  <a:cs typeface="Arial"/>
                  <a:sym typeface="Arial"/>
                </a:rPr>
                <a:t>1</a:t>
              </a:r>
              <a:endParaRPr sz="1000" b="0" i="0" u="none" strike="noStrike" cap="none">
                <a:solidFill>
                  <a:schemeClr val="bg1"/>
                </a:solidFill>
                <a:latin typeface="Arial"/>
                <a:ea typeface="Arial"/>
                <a:cs typeface="Arial"/>
                <a:sym typeface="Arial"/>
              </a:endParaRPr>
            </a:p>
          </p:txBody>
        </p:sp>
        <p:sp>
          <p:nvSpPr>
            <p:cNvPr id="80" name="Google Shape;480;p9">
              <a:extLst>
                <a:ext uri="{FF2B5EF4-FFF2-40B4-BE49-F238E27FC236}">
                  <a16:creationId xmlns:a16="http://schemas.microsoft.com/office/drawing/2014/main" id="{262992FD-1F78-4278-9278-B8CD286D5ACA}"/>
                </a:ext>
              </a:extLst>
            </p:cNvPr>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a:solidFill>
                    <a:srgbClr val="0365B9"/>
                  </a:solidFill>
                  <a:latin typeface="Source Sans Pro Semibold"/>
                  <a:ea typeface="Source Sans Pro Semibold"/>
                  <a:sym typeface="Source Sans Pro SemiBold"/>
                </a:rPr>
                <a:t>DESIGN</a:t>
              </a:r>
              <a:endParaRPr lang="en-US"/>
            </a:p>
          </p:txBody>
        </p:sp>
      </p:grpSp>
      <p:cxnSp>
        <p:nvCxnSpPr>
          <p:cNvPr id="83" name="Google Shape;485;p9">
            <a:extLst>
              <a:ext uri="{FF2B5EF4-FFF2-40B4-BE49-F238E27FC236}">
                <a16:creationId xmlns:a16="http://schemas.microsoft.com/office/drawing/2014/main" id="{8A2F6C26-81D3-43E5-B4BE-4DD32D42E75D}"/>
              </a:ext>
            </a:extLst>
          </p:cNvPr>
          <p:cNvCxnSpPr/>
          <p:nvPr/>
        </p:nvCxnSpPr>
        <p:spPr>
          <a:xfrm>
            <a:off x="3054459" y="2788888"/>
            <a:ext cx="8697470" cy="13606"/>
          </a:xfrm>
          <a:prstGeom prst="straightConnector1">
            <a:avLst/>
          </a:prstGeom>
          <a:noFill/>
          <a:ln w="9525" cap="flat" cmpd="sng">
            <a:solidFill>
              <a:srgbClr val="747C74"/>
            </a:solidFill>
            <a:prstDash val="dot"/>
            <a:round/>
            <a:headEnd type="none" w="sm" len="sm"/>
            <a:tailEnd type="none" w="sm" len="sm"/>
          </a:ln>
        </p:spPr>
      </p:cxnSp>
      <p:cxnSp>
        <p:nvCxnSpPr>
          <p:cNvPr id="84" name="Google Shape;486;p9">
            <a:extLst>
              <a:ext uri="{FF2B5EF4-FFF2-40B4-BE49-F238E27FC236}">
                <a16:creationId xmlns:a16="http://schemas.microsoft.com/office/drawing/2014/main" id="{AC6210DF-562A-41C9-9E37-6F2588D8CA5A}"/>
              </a:ext>
            </a:extLst>
          </p:cNvPr>
          <p:cNvCxnSpPr/>
          <p:nvPr/>
        </p:nvCxnSpPr>
        <p:spPr>
          <a:xfrm>
            <a:off x="3040998" y="3319067"/>
            <a:ext cx="8697470" cy="0"/>
          </a:xfrm>
          <a:prstGeom prst="straightConnector1">
            <a:avLst/>
          </a:prstGeom>
          <a:noFill/>
          <a:ln w="9525" cap="flat" cmpd="sng">
            <a:solidFill>
              <a:srgbClr val="747C74"/>
            </a:solidFill>
            <a:prstDash val="dot"/>
            <a:round/>
            <a:headEnd type="none" w="sm" len="sm"/>
            <a:tailEnd type="none" w="sm" len="sm"/>
          </a:ln>
        </p:spPr>
      </p:cxnSp>
      <p:sp>
        <p:nvSpPr>
          <p:cNvPr id="26" name="Google Shape;482;p9">
            <a:extLst>
              <a:ext uri="{FF2B5EF4-FFF2-40B4-BE49-F238E27FC236}">
                <a16:creationId xmlns:a16="http://schemas.microsoft.com/office/drawing/2014/main" id="{63D5B65A-793E-4E79-B52C-834340BABD85}"/>
              </a:ext>
            </a:extLst>
          </p:cNvPr>
          <p:cNvSpPr txBox="1"/>
          <p:nvPr/>
        </p:nvSpPr>
        <p:spPr>
          <a:xfrm>
            <a:off x="4487653" y="2936833"/>
            <a:ext cx="6213890" cy="215444"/>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Built end to end flow to download a PDF</a:t>
            </a:r>
            <a:endParaRPr lang="en-US" sz="900">
              <a:solidFill>
                <a:schemeClr val="dk2"/>
              </a:solidFill>
              <a:latin typeface="PT Serif"/>
            </a:endParaRPr>
          </a:p>
        </p:txBody>
      </p:sp>
      <p:sp>
        <p:nvSpPr>
          <p:cNvPr id="29" name="Google Shape;482;p9">
            <a:extLst>
              <a:ext uri="{FF2B5EF4-FFF2-40B4-BE49-F238E27FC236}">
                <a16:creationId xmlns:a16="http://schemas.microsoft.com/office/drawing/2014/main" id="{CE4534C1-122C-4584-960F-B0117C9A488A}"/>
              </a:ext>
            </a:extLst>
          </p:cNvPr>
          <p:cNvSpPr txBox="1"/>
          <p:nvPr/>
        </p:nvSpPr>
        <p:spPr>
          <a:xfrm>
            <a:off x="4487466" y="1641663"/>
            <a:ext cx="6845715" cy="1077218"/>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solidFill>
                  <a:schemeClr val="tx1"/>
                </a:solidFill>
                <a:latin typeface="PT Serif"/>
              </a:rPr>
              <a:t>Designed error states</a:t>
            </a:r>
            <a:endParaRPr lang="en-US" sz="900">
              <a:solidFill>
                <a:schemeClr val="tx1"/>
              </a:solidFill>
              <a:latin typeface="PT Serif"/>
              <a:sym typeface="PT Serif"/>
            </a:endParaRPr>
          </a:p>
          <a:p>
            <a:pPr marL="228600" indent="-228600">
              <a:spcBef>
                <a:spcPts val="600"/>
              </a:spcBef>
              <a:buClr>
                <a:srgbClr val="747C74"/>
              </a:buClr>
              <a:buSzPts val="1200"/>
              <a:buAutoNum type="alphaUcPeriod"/>
            </a:pPr>
            <a:r>
              <a:rPr lang="en-US" sz="900">
                <a:solidFill>
                  <a:schemeClr val="tx1"/>
                </a:solidFill>
                <a:latin typeface="PT Serif"/>
              </a:rPr>
              <a:t>Presented research in VA Designers forum</a:t>
            </a:r>
          </a:p>
          <a:p>
            <a:pPr marL="228600" indent="-228600">
              <a:spcBef>
                <a:spcPts val="600"/>
              </a:spcBef>
              <a:buClr>
                <a:srgbClr val="747C74"/>
              </a:buClr>
              <a:buSzPts val="1200"/>
              <a:buAutoNum type="alphaUcPeriod"/>
            </a:pPr>
            <a:r>
              <a:rPr lang="en-US" sz="900">
                <a:solidFill>
                  <a:schemeClr val="tx1"/>
                </a:solidFill>
                <a:latin typeface="PT Serif"/>
              </a:rPr>
              <a:t>Created</a:t>
            </a:r>
            <a:r>
              <a:rPr lang="en-US" sz="900">
                <a:solidFill>
                  <a:schemeClr val="tx1"/>
                </a:solidFill>
                <a:latin typeface="PT Serif"/>
                <a:sym typeface="PT Serif"/>
              </a:rPr>
              <a:t> product guides and video for Contact Center Review and HEC </a:t>
            </a:r>
            <a:endParaRPr lang="en-US" sz="900">
              <a:solidFill>
                <a:schemeClr val="tx1"/>
              </a:solidFill>
              <a:latin typeface="PT Serif"/>
            </a:endParaRPr>
          </a:p>
          <a:p>
            <a:pPr marL="228600" indent="-228600">
              <a:spcBef>
                <a:spcPts val="600"/>
              </a:spcBef>
              <a:buClr>
                <a:srgbClr val="747C74"/>
              </a:buClr>
              <a:buSzPts val="1200"/>
              <a:buAutoNum type="alphaUcPeriod"/>
            </a:pPr>
            <a:r>
              <a:rPr lang="en-US" sz="900">
                <a:solidFill>
                  <a:schemeClr val="tx1"/>
                </a:solidFill>
                <a:latin typeface="PT Serif"/>
              </a:rPr>
              <a:t>Drafted communications that would go out through VA Notify </a:t>
            </a:r>
          </a:p>
          <a:p>
            <a:pPr marL="228600" indent="-228600">
              <a:spcBef>
                <a:spcPts val="600"/>
              </a:spcBef>
              <a:buClr>
                <a:srgbClr val="747C74"/>
              </a:buClr>
              <a:buSzPts val="1200"/>
              <a:buAutoNum type="alphaUcPeriod"/>
            </a:pPr>
            <a:r>
              <a:rPr lang="en-US" sz="900">
                <a:solidFill>
                  <a:schemeClr val="tx1"/>
                </a:solidFill>
                <a:latin typeface="PT Serif"/>
              </a:rPr>
              <a:t>Coordinated with Sitewide Content on front end redesign</a:t>
            </a:r>
          </a:p>
        </p:txBody>
      </p:sp>
      <p:sp>
        <p:nvSpPr>
          <p:cNvPr id="30" name="Google Shape;482;p9">
            <a:extLst>
              <a:ext uri="{FF2B5EF4-FFF2-40B4-BE49-F238E27FC236}">
                <a16:creationId xmlns:a16="http://schemas.microsoft.com/office/drawing/2014/main" id="{100AEE39-1F64-4466-ACEE-5B01ED088536}"/>
              </a:ext>
            </a:extLst>
          </p:cNvPr>
          <p:cNvSpPr txBox="1"/>
          <p:nvPr/>
        </p:nvSpPr>
        <p:spPr>
          <a:xfrm>
            <a:off x="4490210" y="3458723"/>
            <a:ext cx="6083811" cy="646331"/>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900">
                <a:latin typeface="PT Serif"/>
              </a:rPr>
              <a:t>Investigated how to make our PDF accessible </a:t>
            </a:r>
          </a:p>
          <a:p>
            <a:pPr marL="228600" indent="-228600">
              <a:spcBef>
                <a:spcPts val="600"/>
              </a:spcBef>
              <a:buClr>
                <a:srgbClr val="747C74"/>
              </a:buClr>
              <a:buSzPts val="1200"/>
              <a:buAutoNum type="alphaUcPeriod"/>
            </a:pPr>
            <a:r>
              <a:rPr lang="en-US" sz="900">
                <a:latin typeface="PT Serif"/>
              </a:rPr>
              <a:t>Coordinate remaining collaboration cycle reviews </a:t>
            </a:r>
          </a:p>
          <a:p>
            <a:pPr marL="228600" indent="-228600">
              <a:spcBef>
                <a:spcPts val="600"/>
              </a:spcBef>
              <a:buClr>
                <a:srgbClr val="747C74"/>
              </a:buClr>
              <a:buSzPts val="1200"/>
              <a:buAutoNum type="alphaUcPeriod"/>
            </a:pPr>
            <a:r>
              <a:rPr lang="en-US" sz="900">
                <a:latin typeface="PT Serif"/>
              </a:rPr>
              <a:t>Investigate with Profiles team and HEC to understand how opt in process may be built</a:t>
            </a:r>
          </a:p>
        </p:txBody>
      </p:sp>
      <p:cxnSp>
        <p:nvCxnSpPr>
          <p:cNvPr id="23" name="Google Shape;485;p9">
            <a:extLst>
              <a:ext uri="{FF2B5EF4-FFF2-40B4-BE49-F238E27FC236}">
                <a16:creationId xmlns:a16="http://schemas.microsoft.com/office/drawing/2014/main" id="{7D7890BD-07EE-C7A8-3130-5C4B3C280C68}"/>
              </a:ext>
            </a:extLst>
          </p:cNvPr>
          <p:cNvCxnSpPr>
            <a:cxnSpLocks/>
          </p:cNvCxnSpPr>
          <p:nvPr/>
        </p:nvCxnSpPr>
        <p:spPr>
          <a:xfrm>
            <a:off x="3040851" y="1509815"/>
            <a:ext cx="8697469" cy="0"/>
          </a:xfrm>
          <a:prstGeom prst="straightConnector1">
            <a:avLst/>
          </a:prstGeom>
          <a:noFill/>
          <a:ln w="9525" cap="flat" cmpd="sng">
            <a:solidFill>
              <a:srgbClr val="747C74"/>
            </a:solidFill>
            <a:prstDash val="dot"/>
            <a:round/>
            <a:headEnd type="none" w="sm" len="sm"/>
            <a:tailEnd type="none" w="sm" len="sm"/>
          </a:ln>
        </p:spPr>
      </p:cxnSp>
      <p:cxnSp>
        <p:nvCxnSpPr>
          <p:cNvPr id="24" name="Google Shape;486;p9">
            <a:extLst>
              <a:ext uri="{FF2B5EF4-FFF2-40B4-BE49-F238E27FC236}">
                <a16:creationId xmlns:a16="http://schemas.microsoft.com/office/drawing/2014/main" id="{9895C561-40F6-FFF0-1D13-CF25703C5BED}"/>
              </a:ext>
            </a:extLst>
          </p:cNvPr>
          <p:cNvCxnSpPr>
            <a:cxnSpLocks/>
          </p:cNvCxnSpPr>
          <p:nvPr/>
        </p:nvCxnSpPr>
        <p:spPr>
          <a:xfrm>
            <a:off x="3040998" y="4230746"/>
            <a:ext cx="8697469" cy="6804"/>
          </a:xfrm>
          <a:prstGeom prst="straightConnector1">
            <a:avLst/>
          </a:prstGeom>
          <a:noFill/>
          <a:ln w="9525" cap="flat" cmpd="sng">
            <a:solidFill>
              <a:srgbClr val="747C74"/>
            </a:solidFill>
            <a:prstDash val="dot"/>
            <a:round/>
            <a:headEnd type="none" w="sm" len="sm"/>
            <a:tailEnd type="none" w="sm" len="sm"/>
          </a:ln>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31</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1_Office Theme</vt:lpstr>
      <vt:lpstr>Sprint 4 Demo</vt:lpstr>
      <vt:lpstr>Get to know the team</vt:lpstr>
      <vt:lpstr>At the end of each sprint on Tuesdays, the team will run sprint reviews to showcase the sprint’s work for approval. The purpose of this meeting is:</vt:lpstr>
      <vt:lpstr>Roadmap overview</vt:lpstr>
      <vt:lpstr>1095-B Overview</vt:lpstr>
      <vt:lpstr>Project objectives</vt:lpstr>
      <vt:lpstr>1095-B Project Workplan for Sprint 0 to 5</vt:lpstr>
      <vt:lpstr>Sprint 4</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prepared for Collaboration Cycle milestones and completed Security &amp; Privacy Review</vt:lpstr>
      <vt:lpstr>PowerPoint Presentation</vt:lpstr>
      <vt:lpstr>We explored and facilitated discussions with HEC and VA Profiles teams for opt-in</vt:lpstr>
      <vt:lpstr>Sprint 4 Deliverables (1 of 3)</vt:lpstr>
      <vt:lpstr>Sprint 4 Deliverables (2 of 3)</vt:lpstr>
      <vt:lpstr>Sprint 4 Deliverables (3 of 3)</vt:lpstr>
      <vt:lpstr>Preview of Sprint 5</vt:lpstr>
      <vt:lpstr>Sprint 5 will run March 23 to April 6</vt:lpstr>
      <vt:lpstr>PowerPoint Presentation</vt:lpstr>
      <vt:lpstr>Blockers for April 1 launch</vt:lpstr>
      <vt:lpstr>1095-B Remaining actions, with external dependencies</vt:lpstr>
      <vt:lpstr>Appendix</vt:lpstr>
      <vt:lpstr>PowerPoint Presentation</vt:lpstr>
      <vt:lpstr>Project risks and mitigation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revision>2</cp:revision>
  <cp:lastPrinted>2022-03-14T15:33:44Z</cp:lastPrinted>
  <dcterms:created xsi:type="dcterms:W3CDTF">2022-02-09T22:10:49Z</dcterms:created>
  <dcterms:modified xsi:type="dcterms:W3CDTF">2022-03-23T08:21:00Z</dcterms:modified>
</cp:coreProperties>
</file>